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3" r:id="rId13"/>
    <p:sldId id="275" r:id="rId14"/>
    <p:sldId id="277" r:id="rId15"/>
    <p:sldId id="278" r:id="rId16"/>
    <p:sldId id="279" r:id="rId17"/>
    <p:sldId id="284" r:id="rId18"/>
    <p:sldId id="285" r:id="rId19"/>
    <p:sldId id="286" r:id="rId20"/>
    <p:sldId id="301" r:id="rId21"/>
  </p:sldIdLst>
  <p:sldSz cx="13004800" cy="10007600"/>
  <p:notesSz cx="13004800" cy="1000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58" d="100"/>
          <a:sy n="58" d="100"/>
        </p:scale>
        <p:origin x="148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C672-B3BE-4B85-9EEC-CB971A53A824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0595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Hariom Singh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50595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B320C-C5DD-4AF8-B381-A32C9C86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496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8846A-0FE5-4A45-A148-DA38C6D78BE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50950"/>
            <a:ext cx="4391025" cy="3378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816475"/>
            <a:ext cx="10404475" cy="3940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0595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Hariom Singh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505950"/>
            <a:ext cx="563562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57A91-6928-4D43-A32F-5AFDF228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177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57A91-6928-4D43-A32F-5AFDF2281842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Hariom Singh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7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102356"/>
            <a:ext cx="11054080" cy="2101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604256"/>
            <a:ext cx="9103360" cy="250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D447D-3618-471B-AED5-D770122AF2A3}" type="datetime1">
              <a:rPr lang="en-US" smtClean="0"/>
              <a:t>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38FE-280D-4E71-8C03-C81F809ADEC0}" type="datetime1">
              <a:rPr lang="en-US" smtClean="0"/>
              <a:t>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301748"/>
            <a:ext cx="5657088" cy="66050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301748"/>
            <a:ext cx="5657088" cy="66050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52B51-FA6E-4887-9A1D-729145219BEB}" type="datetime1">
              <a:rPr lang="en-US" smtClean="0"/>
              <a:t>1/15/2018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9973C-0DA6-44B4-989F-DD693167DFD9}" type="datetime1">
              <a:rPr lang="en-US" smtClean="0"/>
              <a:t>1/15/2018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5D117-C7B1-45BE-A680-392921BA65E4}" type="datetime1">
              <a:rPr lang="en-US" smtClean="0"/>
              <a:t>1/15/2018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67921" y="609600"/>
            <a:ext cx="3468957" cy="61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13329" y="4521200"/>
            <a:ext cx="7978140" cy="446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200" y="9788649"/>
            <a:ext cx="15621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307068"/>
            <a:ext cx="2991104" cy="500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788C5-7FD2-43EF-8A19-9994CED67382}" type="datetime1">
              <a:rPr lang="en-US" smtClean="0"/>
              <a:t>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307068"/>
            <a:ext cx="2991104" cy="500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8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jp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27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76" Type="http://schemas.openxmlformats.org/officeDocument/2006/relationships/image" Target="../media/image79.png"/><Relationship Id="rId7" Type="http://schemas.openxmlformats.org/officeDocument/2006/relationships/image" Target="../media/image10.png"/><Relationship Id="rId71" Type="http://schemas.openxmlformats.org/officeDocument/2006/relationships/image" Target="../media/image74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74" Type="http://schemas.openxmlformats.org/officeDocument/2006/relationships/image" Target="../media/image7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61" Type="http://schemas.openxmlformats.org/officeDocument/2006/relationships/image" Target="../media/image64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73" Type="http://schemas.openxmlformats.org/officeDocument/2006/relationships/image" Target="../media/image7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72" Type="http://schemas.openxmlformats.org/officeDocument/2006/relationships/image" Target="../media/image75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75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8700" y="2603500"/>
            <a:ext cx="5829300" cy="401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06800" y="2057400"/>
            <a:ext cx="5511800" cy="4309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930"/>
              </a:lnSpc>
            </a:pPr>
            <a:r>
              <a:rPr sz="28800" dirty="0">
                <a:latin typeface="SimSun"/>
                <a:cs typeface="SimSun"/>
              </a:rPr>
              <a:t>int</a:t>
            </a:r>
            <a:endParaRPr sz="28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8800" y="6366509"/>
            <a:ext cx="655193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90"/>
              </a:lnSpc>
            </a:pPr>
            <a:r>
              <a:rPr sz="3600" spc="50" dirty="0">
                <a:latin typeface="Calibri"/>
                <a:cs typeface="Calibri"/>
              </a:rPr>
              <a:t>unlimited </a:t>
            </a:r>
            <a:r>
              <a:rPr sz="3600" spc="40" dirty="0">
                <a:latin typeface="Calibri"/>
                <a:cs typeface="Calibri"/>
              </a:rPr>
              <a:t>precision </a:t>
            </a:r>
            <a:r>
              <a:rPr sz="3600" spc="95" dirty="0">
                <a:latin typeface="Calibri"/>
                <a:cs typeface="Calibri"/>
              </a:rPr>
              <a:t>signed</a:t>
            </a:r>
            <a:r>
              <a:rPr sz="3600" spc="-265" dirty="0">
                <a:latin typeface="Calibri"/>
                <a:cs typeface="Calibri"/>
              </a:rPr>
              <a:t> </a:t>
            </a:r>
            <a:r>
              <a:rPr sz="3600" spc="45" dirty="0">
                <a:latin typeface="Calibri"/>
                <a:cs typeface="Calibri"/>
              </a:rPr>
              <a:t>integer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6200" y="9788649"/>
            <a:ext cx="156210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49CB019-166A-4E7E-98BA-1D8643DE0404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1200" y="3530600"/>
            <a:ext cx="6680200" cy="212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4700" y="2354700"/>
            <a:ext cx="6426200" cy="315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4590">
              <a:lnSpc>
                <a:spcPct val="100000"/>
              </a:lnSpc>
            </a:pPr>
            <a:r>
              <a:rPr sz="4800" spc="105" dirty="0"/>
              <a:t>The </a:t>
            </a:r>
            <a:r>
              <a:rPr sz="4800" spc="95" dirty="0">
                <a:solidFill>
                  <a:srgbClr val="E04B00"/>
                </a:solidFill>
              </a:rPr>
              <a:t>built-in</a:t>
            </a:r>
            <a:r>
              <a:rPr sz="4800" spc="-380" dirty="0">
                <a:solidFill>
                  <a:srgbClr val="E04B00"/>
                </a:solidFill>
              </a:rPr>
              <a:t> </a:t>
            </a:r>
            <a:r>
              <a:rPr sz="4800" spc="114" dirty="0"/>
              <a:t>type</a:t>
            </a:r>
            <a:endParaRPr sz="4800"/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4400" b="0" dirty="0">
                <a:latin typeface="SimSun"/>
                <a:cs typeface="SimSun"/>
              </a:rPr>
              <a:t>complex</a:t>
            </a:r>
            <a:endParaRPr sz="14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70300" y="6146800"/>
            <a:ext cx="563435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25" dirty="0">
                <a:latin typeface="Calibri"/>
                <a:cs typeface="Calibri"/>
              </a:rPr>
              <a:t>for </a:t>
            </a:r>
            <a:r>
              <a:rPr sz="4800" b="1" spc="120" dirty="0">
                <a:solidFill>
                  <a:srgbClr val="E04B00"/>
                </a:solidFill>
                <a:latin typeface="Calibri"/>
                <a:cs typeface="Calibri"/>
              </a:rPr>
              <a:t>complex</a:t>
            </a:r>
            <a:r>
              <a:rPr sz="4800" b="1" spc="-245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4800" b="1" spc="120" dirty="0">
                <a:latin typeface="Calibri"/>
                <a:cs typeface="Calibri"/>
              </a:rPr>
              <a:t>numbers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194F326-D075-4B96-B7EC-EC61776C753E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2100" y="3746500"/>
            <a:ext cx="4851400" cy="212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3643" y="2583300"/>
            <a:ext cx="5415915" cy="314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spc="105" dirty="0"/>
              <a:t>The </a:t>
            </a:r>
            <a:r>
              <a:rPr sz="4800" spc="95" dirty="0">
                <a:solidFill>
                  <a:srgbClr val="E04B00"/>
                </a:solidFill>
              </a:rPr>
              <a:t>built-in</a:t>
            </a:r>
            <a:r>
              <a:rPr sz="4800" spc="-385" dirty="0">
                <a:solidFill>
                  <a:srgbClr val="E04B00"/>
                </a:solidFill>
              </a:rPr>
              <a:t> </a:t>
            </a:r>
            <a:r>
              <a:rPr sz="4800" spc="114" dirty="0"/>
              <a:t>function</a:t>
            </a:r>
            <a:endParaRPr sz="4800"/>
          </a:p>
          <a:p>
            <a:pPr marR="66040" algn="ctr">
              <a:lnSpc>
                <a:spcPct val="100000"/>
              </a:lnSpc>
              <a:spcBef>
                <a:spcPts val="1700"/>
              </a:spcBef>
            </a:pPr>
            <a:r>
              <a:rPr sz="14400" b="0" dirty="0">
                <a:latin typeface="SimSun"/>
                <a:cs typeface="SimSun"/>
              </a:rPr>
              <a:t>abs()</a:t>
            </a:r>
            <a:endParaRPr sz="14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4000" y="6464300"/>
            <a:ext cx="740727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150" dirty="0">
                <a:latin typeface="Calibri"/>
                <a:cs typeface="Calibri"/>
              </a:rPr>
              <a:t>gives </a:t>
            </a:r>
            <a:r>
              <a:rPr sz="4800" b="1" spc="80" dirty="0">
                <a:latin typeface="Calibri"/>
                <a:cs typeface="Calibri"/>
              </a:rPr>
              <a:t>the </a:t>
            </a:r>
            <a:r>
              <a:rPr sz="4800" b="1" spc="95" dirty="0">
                <a:solidFill>
                  <a:srgbClr val="E04B00"/>
                </a:solidFill>
                <a:latin typeface="Calibri"/>
                <a:cs typeface="Calibri"/>
              </a:rPr>
              <a:t>distance</a:t>
            </a:r>
            <a:r>
              <a:rPr sz="4800" b="1" spc="-745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4800" b="1" spc="65" dirty="0">
                <a:latin typeface="Calibri"/>
                <a:cs typeface="Calibri"/>
              </a:rPr>
              <a:t>from </a:t>
            </a:r>
            <a:r>
              <a:rPr sz="4800" b="1" spc="90" dirty="0">
                <a:latin typeface="Calibri"/>
                <a:cs typeface="Calibri"/>
              </a:rPr>
              <a:t>zero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BDE105C-D886-422E-AD2D-59BFCCA80E53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7700" y="3733800"/>
            <a:ext cx="6680200" cy="212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1200" y="2621400"/>
            <a:ext cx="6426200" cy="309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algn="ctr">
              <a:lnSpc>
                <a:spcPct val="100000"/>
              </a:lnSpc>
            </a:pPr>
            <a:r>
              <a:rPr sz="4800" spc="105" dirty="0"/>
              <a:t>The </a:t>
            </a:r>
            <a:r>
              <a:rPr sz="4800" spc="95" dirty="0">
                <a:solidFill>
                  <a:srgbClr val="E04B00"/>
                </a:solidFill>
              </a:rPr>
              <a:t>built-in</a:t>
            </a:r>
            <a:r>
              <a:rPr sz="4800" spc="-385" dirty="0">
                <a:solidFill>
                  <a:srgbClr val="E04B00"/>
                </a:solidFill>
              </a:rPr>
              <a:t> </a:t>
            </a:r>
            <a:r>
              <a:rPr sz="4800" spc="114" dirty="0"/>
              <a:t>function</a:t>
            </a:r>
            <a:endParaRPr sz="4800"/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400" b="0" dirty="0">
                <a:latin typeface="SimSun"/>
                <a:cs typeface="SimSun"/>
              </a:rPr>
              <a:t>round()</a:t>
            </a:r>
            <a:endParaRPr sz="14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0200" y="6281379"/>
            <a:ext cx="7244080" cy="147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4800" b="1" spc="95" dirty="0">
                <a:latin typeface="Calibri"/>
                <a:cs typeface="Calibri"/>
              </a:rPr>
              <a:t>performs </a:t>
            </a:r>
            <a:r>
              <a:rPr sz="4800" b="1" spc="105" dirty="0">
                <a:solidFill>
                  <a:srgbClr val="E04B00"/>
                </a:solidFill>
                <a:latin typeface="Calibri"/>
                <a:cs typeface="Calibri"/>
              </a:rPr>
              <a:t>decimal</a:t>
            </a:r>
            <a:r>
              <a:rPr sz="4800" b="1" spc="-320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4800" b="1" spc="160" dirty="0">
                <a:latin typeface="Calibri"/>
                <a:cs typeface="Calibri"/>
              </a:rPr>
              <a:t>rounding  </a:t>
            </a:r>
            <a:r>
              <a:rPr sz="4800" b="1" spc="25" dirty="0">
                <a:latin typeface="Calibri"/>
                <a:cs typeface="Calibri"/>
              </a:rPr>
              <a:t>for </a:t>
            </a:r>
            <a:r>
              <a:rPr sz="4800" b="1" spc="55" dirty="0">
                <a:latin typeface="Calibri"/>
                <a:cs typeface="Calibri"/>
              </a:rPr>
              <a:t>all </a:t>
            </a:r>
            <a:r>
              <a:rPr sz="4800" b="1" spc="70" dirty="0">
                <a:latin typeface="Calibri"/>
                <a:cs typeface="Calibri"/>
              </a:rPr>
              <a:t>scalar </a:t>
            </a:r>
            <a:r>
              <a:rPr sz="4800" b="1" spc="130" dirty="0">
                <a:latin typeface="Calibri"/>
                <a:cs typeface="Calibri"/>
              </a:rPr>
              <a:t>number</a:t>
            </a:r>
            <a:r>
              <a:rPr sz="4800" b="1" spc="-585" dirty="0">
                <a:latin typeface="Calibri"/>
                <a:cs typeface="Calibri"/>
              </a:rPr>
              <a:t> </a:t>
            </a:r>
            <a:r>
              <a:rPr sz="4800" b="1" spc="110" dirty="0">
                <a:latin typeface="Calibri"/>
                <a:cs typeface="Calibri"/>
              </a:rPr>
              <a:t>types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90A33DE-A35F-4916-88C6-5796BE1CC40C}" type="datetime1">
              <a:rPr lang="en-US" smtClean="0"/>
              <a:t>1/15/2018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010" y="7547574"/>
            <a:ext cx="2971800" cy="2040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2298" y="1808600"/>
            <a:ext cx="681863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114" dirty="0"/>
              <a:t>Number </a:t>
            </a:r>
            <a:r>
              <a:rPr sz="4800" spc="110" dirty="0">
                <a:solidFill>
                  <a:srgbClr val="E04B00"/>
                </a:solidFill>
              </a:rPr>
              <a:t>base</a:t>
            </a:r>
            <a:r>
              <a:rPr sz="4800" spc="-375" dirty="0">
                <a:solidFill>
                  <a:srgbClr val="E04B00"/>
                </a:solidFill>
              </a:rPr>
              <a:t> </a:t>
            </a:r>
            <a:r>
              <a:rPr sz="4800" spc="90" dirty="0"/>
              <a:t>conversions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482600" y="3276600"/>
            <a:ext cx="3314700" cy="149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600" y="3276600"/>
            <a:ext cx="3314700" cy="149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8300" y="3276600"/>
            <a:ext cx="3314700" cy="149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100" y="6311900"/>
            <a:ext cx="7581900" cy="149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6100" y="3162300"/>
            <a:ext cx="307340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460"/>
              </a:lnSpc>
            </a:pPr>
            <a:r>
              <a:rPr sz="9600" dirty="0">
                <a:latin typeface="SimSun"/>
                <a:cs typeface="SimSun"/>
              </a:rPr>
              <a:t>bin()</a:t>
            </a:r>
            <a:endParaRPr sz="9600">
              <a:latin typeface="SimSun"/>
              <a:cs typeface="SimSun"/>
            </a:endParaRPr>
          </a:p>
          <a:p>
            <a:pPr marL="74295" algn="ctr">
              <a:lnSpc>
                <a:spcPts val="5700"/>
              </a:lnSpc>
            </a:pPr>
            <a:r>
              <a:rPr sz="4800" b="1" spc="110" dirty="0">
                <a:latin typeface="Calibri"/>
                <a:cs typeface="Calibri"/>
              </a:rPr>
              <a:t>base</a:t>
            </a:r>
            <a:r>
              <a:rPr sz="4800" b="1" spc="-190" dirty="0">
                <a:latin typeface="Calibri"/>
                <a:cs typeface="Calibri"/>
              </a:rPr>
              <a:t> </a:t>
            </a:r>
            <a:r>
              <a:rPr sz="4800" b="1" spc="140" dirty="0">
                <a:solidFill>
                  <a:srgbClr val="E04B00"/>
                </a:solidFill>
                <a:latin typeface="Calibri"/>
                <a:cs typeface="Calibri"/>
              </a:rPr>
              <a:t>2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4100" y="3162300"/>
            <a:ext cx="307340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460"/>
              </a:lnSpc>
            </a:pPr>
            <a:r>
              <a:rPr sz="9600" dirty="0">
                <a:latin typeface="SimSun"/>
                <a:cs typeface="SimSun"/>
              </a:rPr>
              <a:t>oct()</a:t>
            </a:r>
            <a:endParaRPr sz="9600">
              <a:latin typeface="SimSun"/>
              <a:cs typeface="SimSun"/>
            </a:endParaRPr>
          </a:p>
          <a:p>
            <a:pPr marL="74930" algn="ctr">
              <a:lnSpc>
                <a:spcPts val="5700"/>
              </a:lnSpc>
            </a:pPr>
            <a:r>
              <a:rPr sz="4800" b="1" spc="110" dirty="0">
                <a:latin typeface="Calibri"/>
                <a:cs typeface="Calibri"/>
              </a:rPr>
              <a:t>base</a:t>
            </a:r>
            <a:r>
              <a:rPr sz="4800" b="1" spc="-190" dirty="0">
                <a:latin typeface="Calibri"/>
                <a:cs typeface="Calibri"/>
              </a:rPr>
              <a:t> </a:t>
            </a:r>
            <a:r>
              <a:rPr sz="4800" b="1" spc="140" dirty="0">
                <a:solidFill>
                  <a:srgbClr val="E04B00"/>
                </a:solidFill>
                <a:latin typeface="Calibri"/>
                <a:cs typeface="Calibri"/>
              </a:rPr>
              <a:t>8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1800" y="3162300"/>
            <a:ext cx="307340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460"/>
              </a:lnSpc>
            </a:pPr>
            <a:r>
              <a:rPr sz="9600" dirty="0">
                <a:latin typeface="SimSun"/>
                <a:cs typeface="SimSun"/>
              </a:rPr>
              <a:t>hex()</a:t>
            </a:r>
            <a:endParaRPr sz="9600">
              <a:latin typeface="SimSun"/>
              <a:cs typeface="SimSun"/>
            </a:endParaRPr>
          </a:p>
          <a:p>
            <a:pPr marL="74930" algn="ctr">
              <a:lnSpc>
                <a:spcPts val="5700"/>
              </a:lnSpc>
            </a:pPr>
            <a:r>
              <a:rPr sz="4800" b="1" spc="110" dirty="0">
                <a:latin typeface="Calibri"/>
                <a:cs typeface="Calibri"/>
              </a:rPr>
              <a:t>base</a:t>
            </a:r>
            <a:r>
              <a:rPr sz="4800" b="1" spc="-190" dirty="0">
                <a:latin typeface="Calibri"/>
                <a:cs typeface="Calibri"/>
              </a:rPr>
              <a:t> </a:t>
            </a:r>
            <a:r>
              <a:rPr sz="4800" b="1" spc="140" dirty="0">
                <a:solidFill>
                  <a:srgbClr val="E04B00"/>
                </a:solidFill>
                <a:latin typeface="Calibri"/>
                <a:cs typeface="Calibri"/>
              </a:rPr>
              <a:t>16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1600" y="6197600"/>
            <a:ext cx="7340600" cy="234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4266565" algn="l"/>
              </a:tabLst>
            </a:pPr>
            <a:r>
              <a:rPr sz="9600" dirty="0">
                <a:latin typeface="SimSun"/>
                <a:cs typeface="SimSun"/>
              </a:rPr>
              <a:t>int(x,	base)</a:t>
            </a:r>
            <a:endParaRPr sz="9600">
              <a:latin typeface="SimSun"/>
              <a:cs typeface="SimSun"/>
            </a:endParaRPr>
          </a:p>
          <a:p>
            <a:pPr marL="49530" algn="ctr">
              <a:lnSpc>
                <a:spcPct val="100000"/>
              </a:lnSpc>
              <a:spcBef>
                <a:spcPts val="880"/>
              </a:spcBef>
            </a:pPr>
            <a:r>
              <a:rPr sz="4800" b="1" spc="105" dirty="0">
                <a:latin typeface="Calibri"/>
                <a:cs typeface="Calibri"/>
              </a:rPr>
              <a:t>bases </a:t>
            </a:r>
            <a:r>
              <a:rPr sz="4800" b="1" spc="140" dirty="0">
                <a:solidFill>
                  <a:srgbClr val="E04B00"/>
                </a:solidFill>
                <a:latin typeface="Calibri"/>
                <a:cs typeface="Calibri"/>
              </a:rPr>
              <a:t>2 </a:t>
            </a:r>
            <a:r>
              <a:rPr sz="4800" b="1" spc="55" dirty="0">
                <a:latin typeface="Calibri"/>
                <a:cs typeface="Calibri"/>
              </a:rPr>
              <a:t>to</a:t>
            </a:r>
            <a:r>
              <a:rPr sz="4800" b="1" spc="-615" dirty="0">
                <a:latin typeface="Calibri"/>
                <a:cs typeface="Calibri"/>
              </a:rPr>
              <a:t> </a:t>
            </a:r>
            <a:r>
              <a:rPr sz="4800" b="1" spc="140" dirty="0">
                <a:solidFill>
                  <a:srgbClr val="E04B00"/>
                </a:solidFill>
                <a:latin typeface="Calibri"/>
                <a:cs typeface="Calibri"/>
              </a:rPr>
              <a:t>36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84F7319-578E-40A0-915F-C6566D19E72B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0" y="4635500"/>
            <a:ext cx="7899400" cy="511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749800"/>
            <a:ext cx="5537200" cy="467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4900" y="3035300"/>
            <a:ext cx="5143500" cy="149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8561" y="2075300"/>
            <a:ext cx="7496175" cy="2293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spc="105" dirty="0"/>
              <a:t>The </a:t>
            </a:r>
            <a:r>
              <a:rPr sz="4800" spc="95" dirty="0"/>
              <a:t>standard </a:t>
            </a:r>
            <a:r>
              <a:rPr sz="4800" spc="85" dirty="0"/>
              <a:t>library</a:t>
            </a:r>
            <a:r>
              <a:rPr sz="4800" spc="-509" dirty="0"/>
              <a:t> </a:t>
            </a:r>
            <a:r>
              <a:rPr sz="4800" spc="125" dirty="0">
                <a:solidFill>
                  <a:srgbClr val="E04B00"/>
                </a:solidFill>
              </a:rPr>
              <a:t>module</a:t>
            </a:r>
            <a:endParaRPr sz="4800"/>
          </a:p>
          <a:p>
            <a:pPr marR="66040" algn="ctr">
              <a:lnSpc>
                <a:spcPts val="11400"/>
              </a:lnSpc>
              <a:spcBef>
                <a:spcPts val="900"/>
              </a:spcBef>
            </a:pPr>
            <a:r>
              <a:rPr sz="9600" b="0" dirty="0">
                <a:latin typeface="SimSun"/>
                <a:cs typeface="SimSun"/>
              </a:rPr>
              <a:t>datetime</a:t>
            </a:r>
            <a:endParaRPr sz="9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1BBE1F5-94CF-4B22-87A4-0B5DD7A274DC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3589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700" y="14732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" y="14732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1892300"/>
            <a:ext cx="3111500" cy="337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0" y="2006600"/>
            <a:ext cx="2794000" cy="3060700"/>
          </a:xfrm>
          <a:custGeom>
            <a:avLst/>
            <a:gdLst/>
            <a:ahLst/>
            <a:cxnLst/>
            <a:rect l="l" t="t" r="r" b="b"/>
            <a:pathLst>
              <a:path w="2794000" h="3060700">
                <a:moveTo>
                  <a:pt x="0" y="0"/>
                </a:moveTo>
                <a:lnTo>
                  <a:pt x="2794000" y="0"/>
                </a:lnTo>
                <a:lnTo>
                  <a:pt x="2794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00" y="2006600"/>
            <a:ext cx="2794000" cy="3060700"/>
          </a:xfrm>
          <a:custGeom>
            <a:avLst/>
            <a:gdLst/>
            <a:ahLst/>
            <a:cxnLst/>
            <a:rect l="l" t="t" r="r" b="b"/>
            <a:pathLst>
              <a:path w="2794000" h="3060700">
                <a:moveTo>
                  <a:pt x="0" y="0"/>
                </a:moveTo>
                <a:lnTo>
                  <a:pt x="2794000" y="0"/>
                </a:lnTo>
                <a:lnTo>
                  <a:pt x="2794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47800" y="1511300"/>
            <a:ext cx="11741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0" dirty="0">
                <a:latin typeface="Calibri"/>
                <a:cs typeface="Calibri"/>
              </a:rPr>
              <a:t>d</a:t>
            </a:r>
            <a:r>
              <a:rPr sz="2400" spc="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20" dirty="0">
                <a:latin typeface="Calibri"/>
                <a:cs typeface="Calibri"/>
              </a:rPr>
              <a:t>etime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2003998"/>
            <a:ext cx="171450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79780">
              <a:lnSpc>
                <a:spcPct val="114599"/>
              </a:lnSpc>
            </a:pPr>
            <a:r>
              <a:rPr sz="2400" dirty="0">
                <a:latin typeface="SimSun"/>
                <a:cs typeface="SimSun"/>
              </a:rPr>
              <a:t>year  month  day  hour  minute  second</a:t>
            </a:r>
            <a:endParaRPr sz="2400">
              <a:latin typeface="SimSun"/>
              <a:cs typeface="SimSun"/>
            </a:endParaRPr>
          </a:p>
          <a:p>
            <a:pPr marL="254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SimSun"/>
                <a:cs typeface="SimSun"/>
              </a:rPr>
              <a:t>microsecond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1400" y="68199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95700" y="69342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95700" y="69342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1400" y="7353300"/>
            <a:ext cx="3111500" cy="173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5700" y="7467600"/>
            <a:ext cx="2794000" cy="1422400"/>
          </a:xfrm>
          <a:custGeom>
            <a:avLst/>
            <a:gdLst/>
            <a:ahLst/>
            <a:cxnLst/>
            <a:rect l="l" t="t" r="r" b="b"/>
            <a:pathLst>
              <a:path w="2794000" h="1422400">
                <a:moveTo>
                  <a:pt x="0" y="0"/>
                </a:moveTo>
                <a:lnTo>
                  <a:pt x="2794000" y="0"/>
                </a:lnTo>
                <a:lnTo>
                  <a:pt x="27940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95700" y="7467600"/>
            <a:ext cx="2794000" cy="1422400"/>
          </a:xfrm>
          <a:custGeom>
            <a:avLst/>
            <a:gdLst/>
            <a:ahLst/>
            <a:cxnLst/>
            <a:rect l="l" t="t" r="r" b="b"/>
            <a:pathLst>
              <a:path w="2794000" h="1422400">
                <a:moveTo>
                  <a:pt x="0" y="0"/>
                </a:moveTo>
                <a:lnTo>
                  <a:pt x="2794000" y="0"/>
                </a:lnTo>
                <a:lnTo>
                  <a:pt x="27940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8100" y="6972300"/>
            <a:ext cx="1858645" cy="173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>
              <a:lnSpc>
                <a:spcPct val="100000"/>
              </a:lnSpc>
            </a:pPr>
            <a:r>
              <a:rPr sz="2400" spc="20" dirty="0">
                <a:latin typeface="Calibri"/>
                <a:cs typeface="Calibri"/>
              </a:rPr>
              <a:t>timedelta</a:t>
            </a:r>
            <a:endParaRPr sz="2400">
              <a:latin typeface="Calibri"/>
              <a:cs typeface="Calibri"/>
            </a:endParaRPr>
          </a:p>
          <a:p>
            <a:pPr marL="12700" marR="770890">
              <a:lnSpc>
                <a:spcPct val="114599"/>
              </a:lnSpc>
              <a:spcBef>
                <a:spcPts val="800"/>
              </a:spcBef>
            </a:pPr>
            <a:r>
              <a:rPr sz="2400" dirty="0">
                <a:latin typeface="SimSun"/>
                <a:cs typeface="SimSun"/>
              </a:rPr>
              <a:t>days  seconds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SimSun"/>
                <a:cs typeface="SimSun"/>
              </a:rPr>
              <a:t>microseconds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59900" y="54102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74200" y="55245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59900" y="59436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74200" y="60579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62700" y="3225800"/>
            <a:ext cx="6045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90200" y="3632200"/>
            <a:ext cx="6845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55" dirty="0">
                <a:latin typeface="Calibri"/>
                <a:cs typeface="Calibri"/>
              </a:rPr>
              <a:t>tzinfo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461500" y="4870450"/>
          <a:ext cx="2793999" cy="172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407"/>
                <a:gridCol w="1381592"/>
              </a:tblGrid>
              <a:tr h="654050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43514">
                      <a:solidFill>
                        <a:srgbClr val="000000"/>
                      </a:solidFill>
                      <a:prstDash val="solid"/>
                    </a:lnR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3514">
                      <a:solidFill>
                        <a:srgbClr val="000000"/>
                      </a:solidFill>
                      <a:prstDash val="solid"/>
                    </a:lnL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 gridSpan="2">
                  <a:txBody>
                    <a:bodyPr/>
                    <a:lstStyle/>
                    <a:p>
                      <a:pPr marL="7747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35" dirty="0">
                          <a:latin typeface="Calibri"/>
                          <a:cs typeface="Calibri"/>
                        </a:rPr>
                        <a:t>timezone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33400">
                <a:tc gridSpan="2"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latin typeface="SimSun"/>
                          <a:cs typeface="SimSun"/>
                        </a:rPr>
                        <a:t>utcoffset()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T="2540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8900" y="30734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83200" y="31877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3200" y="31877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68900" y="3606800"/>
            <a:ext cx="3111500" cy="209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83200" y="3721100"/>
            <a:ext cx="2794000" cy="1778000"/>
          </a:xfrm>
          <a:custGeom>
            <a:avLst/>
            <a:gdLst/>
            <a:ahLst/>
            <a:cxnLst/>
            <a:rect l="l" t="t" r="r" b="b"/>
            <a:pathLst>
              <a:path w="2794000" h="1778000">
                <a:moveTo>
                  <a:pt x="0" y="0"/>
                </a:moveTo>
                <a:lnTo>
                  <a:pt x="2794000" y="0"/>
                </a:lnTo>
                <a:lnTo>
                  <a:pt x="27940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83200" y="3721100"/>
            <a:ext cx="2794000" cy="1778000"/>
          </a:xfrm>
          <a:custGeom>
            <a:avLst/>
            <a:gdLst/>
            <a:ahLst/>
            <a:cxnLst/>
            <a:rect l="l" t="t" r="r" b="b"/>
            <a:pathLst>
              <a:path w="2794000" h="1778000">
                <a:moveTo>
                  <a:pt x="0" y="0"/>
                </a:moveTo>
                <a:lnTo>
                  <a:pt x="2794000" y="0"/>
                </a:lnTo>
                <a:lnTo>
                  <a:pt x="27940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3200" y="3733800"/>
            <a:ext cx="1460500" cy="1168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96400" y="34798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0700" y="35941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10700" y="35941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96400" y="4013200"/>
            <a:ext cx="31115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10700" y="4127500"/>
            <a:ext cx="2794000" cy="508000"/>
          </a:xfrm>
          <a:custGeom>
            <a:avLst/>
            <a:gdLst/>
            <a:ahLst/>
            <a:cxnLst/>
            <a:rect l="l" t="t" r="r" b="b"/>
            <a:pathLst>
              <a:path w="2794000" h="508000">
                <a:moveTo>
                  <a:pt x="0" y="0"/>
                </a:moveTo>
                <a:lnTo>
                  <a:pt x="2794000" y="0"/>
                </a:lnTo>
                <a:lnTo>
                  <a:pt x="2794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10700" y="4127500"/>
            <a:ext cx="2794000" cy="508000"/>
          </a:xfrm>
          <a:custGeom>
            <a:avLst/>
            <a:gdLst/>
            <a:ahLst/>
            <a:cxnLst/>
            <a:rect l="l" t="t" r="r" b="b"/>
            <a:pathLst>
              <a:path w="2794000" h="508000">
                <a:moveTo>
                  <a:pt x="0" y="0"/>
                </a:moveTo>
                <a:lnTo>
                  <a:pt x="2794000" y="0"/>
                </a:lnTo>
                <a:lnTo>
                  <a:pt x="2794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69600" y="4648200"/>
            <a:ext cx="215900" cy="241300"/>
          </a:xfrm>
          <a:custGeom>
            <a:avLst/>
            <a:gdLst/>
            <a:ahLst/>
            <a:cxnLst/>
            <a:rect l="l" t="t" r="r" b="b"/>
            <a:pathLst>
              <a:path w="215900" h="241300">
                <a:moveTo>
                  <a:pt x="0" y="241300"/>
                </a:moveTo>
                <a:lnTo>
                  <a:pt x="215900" y="241300"/>
                </a:lnTo>
                <a:lnTo>
                  <a:pt x="107950" y="0"/>
                </a:lnTo>
                <a:lnTo>
                  <a:pt x="0" y="241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8900" y="622300"/>
            <a:ext cx="3111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83200" y="7366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83200" y="736600"/>
            <a:ext cx="2794000" cy="533400"/>
          </a:xfrm>
          <a:custGeom>
            <a:avLst/>
            <a:gdLst/>
            <a:ahLst/>
            <a:cxnLst/>
            <a:rect l="l" t="t" r="r" b="b"/>
            <a:pathLst>
              <a:path w="2794000" h="533400">
                <a:moveTo>
                  <a:pt x="0" y="0"/>
                </a:moveTo>
                <a:lnTo>
                  <a:pt x="2794000" y="0"/>
                </a:lnTo>
                <a:lnTo>
                  <a:pt x="279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68900" y="1155700"/>
            <a:ext cx="3111500" cy="173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83200" y="1270000"/>
            <a:ext cx="2794000" cy="1422400"/>
          </a:xfrm>
          <a:custGeom>
            <a:avLst/>
            <a:gdLst/>
            <a:ahLst/>
            <a:cxnLst/>
            <a:rect l="l" t="t" r="r" b="b"/>
            <a:pathLst>
              <a:path w="2794000" h="1422400">
                <a:moveTo>
                  <a:pt x="0" y="0"/>
                </a:moveTo>
                <a:lnTo>
                  <a:pt x="2794000" y="0"/>
                </a:lnTo>
                <a:lnTo>
                  <a:pt x="27940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83200" y="1270000"/>
            <a:ext cx="2794000" cy="1422400"/>
          </a:xfrm>
          <a:custGeom>
            <a:avLst/>
            <a:gdLst/>
            <a:ahLst/>
            <a:cxnLst/>
            <a:rect l="l" t="t" r="r" b="b"/>
            <a:pathLst>
              <a:path w="2794000" h="1422400">
                <a:moveTo>
                  <a:pt x="0" y="0"/>
                </a:moveTo>
                <a:lnTo>
                  <a:pt x="2794000" y="0"/>
                </a:lnTo>
                <a:lnTo>
                  <a:pt x="27940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75400" y="774700"/>
            <a:ext cx="5949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0" dirty="0">
                <a:latin typeface="Calibri"/>
                <a:cs typeface="Calibri"/>
              </a:rPr>
              <a:t>d</a:t>
            </a:r>
            <a:r>
              <a:rPr sz="2400" spc="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61100" y="1384300"/>
            <a:ext cx="1752600" cy="1168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422900" y="1267398"/>
            <a:ext cx="800100" cy="1263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dirty="0">
                <a:latin typeface="SimSun"/>
                <a:cs typeface="SimSun"/>
              </a:rPr>
              <a:t>year  month  day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89900" y="40386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247650" y="0"/>
                </a:moveTo>
                <a:lnTo>
                  <a:pt x="0" y="152400"/>
                </a:ln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9900" y="40386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0" y="152400"/>
                </a:move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85200" y="4190993"/>
            <a:ext cx="700405" cy="0"/>
          </a:xfrm>
          <a:custGeom>
            <a:avLst/>
            <a:gdLst/>
            <a:ahLst/>
            <a:cxnLst/>
            <a:rect l="l" t="t" r="r" b="b"/>
            <a:pathLst>
              <a:path w="700404">
                <a:moveTo>
                  <a:pt x="0" y="6"/>
                </a:moveTo>
                <a:lnTo>
                  <a:pt x="681255" y="0"/>
                </a:lnTo>
                <a:lnTo>
                  <a:pt x="700304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266453" y="4107174"/>
            <a:ext cx="139700" cy="167640"/>
          </a:xfrm>
          <a:custGeom>
            <a:avLst/>
            <a:gdLst/>
            <a:ahLst/>
            <a:cxnLst/>
            <a:rect l="l" t="t" r="r" b="b"/>
            <a:pathLst>
              <a:path w="139700" h="167639">
                <a:moveTo>
                  <a:pt x="2" y="167639"/>
                </a:moveTo>
                <a:lnTo>
                  <a:pt x="139701" y="83818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266454" y="4190993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1"/>
                </a:moveTo>
                <a:lnTo>
                  <a:pt x="139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86200" y="4305300"/>
            <a:ext cx="1247140" cy="0"/>
          </a:xfrm>
          <a:custGeom>
            <a:avLst/>
            <a:gdLst/>
            <a:ahLst/>
            <a:cxnLst/>
            <a:rect l="l" t="t" r="r" b="b"/>
            <a:pathLst>
              <a:path w="1247139">
                <a:moveTo>
                  <a:pt x="0" y="0"/>
                </a:moveTo>
                <a:lnTo>
                  <a:pt x="1227855" y="0"/>
                </a:lnTo>
                <a:lnTo>
                  <a:pt x="124690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14054" y="4221479"/>
            <a:ext cx="139700" cy="167640"/>
          </a:xfrm>
          <a:custGeom>
            <a:avLst/>
            <a:gdLst/>
            <a:ahLst/>
            <a:cxnLst/>
            <a:rect l="l" t="t" r="r" b="b"/>
            <a:pathLst>
              <a:path w="139700" h="167639">
                <a:moveTo>
                  <a:pt x="0" y="167640"/>
                </a:moveTo>
                <a:lnTo>
                  <a:pt x="139700" y="8382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14054" y="430530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67100" y="41529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247650" y="0"/>
                </a:moveTo>
                <a:lnTo>
                  <a:pt x="0" y="152400"/>
                </a:ln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67100" y="41529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0" y="152400"/>
                </a:move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029200" y="3693098"/>
            <a:ext cx="2120900" cy="168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marR="779780" indent="-406400">
              <a:lnSpc>
                <a:spcPct val="114599"/>
              </a:lnSpc>
              <a:tabLst>
                <a:tab pos="418465" algn="l"/>
              </a:tabLst>
            </a:pPr>
            <a:r>
              <a:rPr sz="2400" dirty="0">
                <a:latin typeface="SimSun"/>
                <a:cs typeface="SimSun"/>
              </a:rPr>
              <a:t>1	hour  minute  second</a:t>
            </a:r>
            <a:endParaRPr sz="2400">
              <a:latin typeface="SimSun"/>
              <a:cs typeface="SimSun"/>
            </a:endParaRPr>
          </a:p>
          <a:p>
            <a:pPr marL="4318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SimSun"/>
                <a:cs typeface="SimSun"/>
              </a:rPr>
              <a:t>microsecond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886200" y="2374900"/>
            <a:ext cx="1247140" cy="0"/>
          </a:xfrm>
          <a:custGeom>
            <a:avLst/>
            <a:gdLst/>
            <a:ahLst/>
            <a:cxnLst/>
            <a:rect l="l" t="t" r="r" b="b"/>
            <a:pathLst>
              <a:path w="1247139">
                <a:moveTo>
                  <a:pt x="0" y="0"/>
                </a:moveTo>
                <a:lnTo>
                  <a:pt x="1227855" y="0"/>
                </a:lnTo>
                <a:lnTo>
                  <a:pt x="124690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4054" y="2291079"/>
            <a:ext cx="139700" cy="167640"/>
          </a:xfrm>
          <a:custGeom>
            <a:avLst/>
            <a:gdLst/>
            <a:ahLst/>
            <a:cxnLst/>
            <a:rect l="l" t="t" r="r" b="b"/>
            <a:pathLst>
              <a:path w="139700" h="167639">
                <a:moveTo>
                  <a:pt x="0" y="167640"/>
                </a:moveTo>
                <a:lnTo>
                  <a:pt x="139700" y="8382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14054" y="237490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54400" y="22225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247650" y="0"/>
                </a:moveTo>
                <a:lnTo>
                  <a:pt x="0" y="152400"/>
                </a:ln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54400" y="2222500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0" y="152400"/>
                </a:moveTo>
                <a:lnTo>
                  <a:pt x="247650" y="304800"/>
                </a:lnTo>
                <a:lnTo>
                  <a:pt x="495300" y="152400"/>
                </a:lnTo>
                <a:lnTo>
                  <a:pt x="247650" y="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991100" y="1879600"/>
            <a:ext cx="1778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1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432800" y="3111500"/>
            <a:ext cx="12014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BF1316"/>
                </a:solidFill>
                <a:latin typeface="Arial"/>
                <a:cs typeface="Arial"/>
              </a:rPr>
              <a:t>naïve</a:t>
            </a:r>
            <a:r>
              <a:rPr sz="1600" spc="434" dirty="0">
                <a:solidFill>
                  <a:srgbClr val="BF131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B86E"/>
                </a:solidFill>
                <a:latin typeface="Arial"/>
                <a:cs typeface="Arial"/>
              </a:rPr>
              <a:t>aware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801100" y="114300"/>
            <a:ext cx="3987800" cy="2755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59153" y="389314"/>
            <a:ext cx="3668499" cy="22147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92116" y="166652"/>
            <a:ext cx="1908587" cy="656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 rot="180000">
            <a:off x="9263751" y="669484"/>
            <a:ext cx="30125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4500" b="1" spc="-44" baseline="1851" dirty="0">
                <a:latin typeface="Calibri"/>
                <a:cs typeface="Calibri"/>
              </a:rPr>
              <a:t>Gregorian</a:t>
            </a:r>
            <a:r>
              <a:rPr sz="4500" b="1" spc="-322" baseline="1851" dirty="0">
                <a:latin typeface="Calibri"/>
                <a:cs typeface="Calibri"/>
              </a:rPr>
              <a:t> </a:t>
            </a:r>
            <a:r>
              <a:rPr sz="3000" b="1" spc="-40" dirty="0">
                <a:latin typeface="Calibri"/>
                <a:cs typeface="Calibri"/>
              </a:rPr>
              <a:t>Calendar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 rot="180000">
            <a:off x="10010804" y="1189459"/>
            <a:ext cx="146334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5"/>
              </a:lnSpc>
            </a:pPr>
            <a:r>
              <a:rPr sz="3000" b="1" spc="-10" dirty="0">
                <a:solidFill>
                  <a:srgbClr val="BF1316"/>
                </a:solidFill>
                <a:latin typeface="Calibri"/>
                <a:cs typeface="Calibri"/>
              </a:rPr>
              <a:t>proleptic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 rot="180000">
            <a:off x="9388006" y="1813494"/>
            <a:ext cx="2642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4500" b="1" spc="-157" baseline="1851" dirty="0">
                <a:latin typeface="Calibri"/>
                <a:cs typeface="Calibri"/>
              </a:rPr>
              <a:t>−∞ </a:t>
            </a:r>
            <a:r>
              <a:rPr sz="4500" b="1" baseline="1851" dirty="0">
                <a:latin typeface="Arial Narrow"/>
                <a:cs typeface="Arial Narrow"/>
              </a:rPr>
              <a:t>← </a:t>
            </a:r>
            <a:r>
              <a:rPr sz="3000" b="1" spc="-229" dirty="0">
                <a:latin typeface="Calibri"/>
                <a:cs typeface="Calibri"/>
              </a:rPr>
              <a:t>now </a:t>
            </a:r>
            <a:r>
              <a:rPr sz="3000" b="1" dirty="0">
                <a:latin typeface="Arial Narrow"/>
                <a:cs typeface="Arial Narrow"/>
              </a:rPr>
              <a:t>→</a:t>
            </a:r>
            <a:r>
              <a:rPr sz="3000" b="1" spc="-385" dirty="0">
                <a:latin typeface="Arial Narrow"/>
                <a:cs typeface="Arial Narrow"/>
              </a:rPr>
              <a:t> </a:t>
            </a:r>
            <a:r>
              <a:rPr sz="3000" b="1" spc="-120" dirty="0">
                <a:latin typeface="Calibri"/>
                <a:cs typeface="Calibri"/>
              </a:rPr>
              <a:t>+∞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686800" y="3746500"/>
            <a:ext cx="622300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0" dirty="0">
                <a:solidFill>
                  <a:srgbClr val="BF1316"/>
                </a:solidFill>
                <a:latin typeface="SimSun"/>
                <a:cs typeface="SimSun"/>
              </a:rPr>
              <a:t>0</a:t>
            </a:r>
            <a:r>
              <a:rPr sz="2400" dirty="0">
                <a:solidFill>
                  <a:srgbClr val="606060"/>
                </a:solidFill>
                <a:latin typeface="SimSun"/>
                <a:cs typeface="SimSun"/>
              </a:rPr>
              <a:t>..</a:t>
            </a:r>
            <a:r>
              <a:rPr sz="2400" dirty="0">
                <a:solidFill>
                  <a:srgbClr val="25B86E"/>
                </a:solidFill>
                <a:latin typeface="SimSun"/>
                <a:cs typeface="SimSun"/>
              </a:rPr>
              <a:t>1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75600" y="7454900"/>
            <a:ext cx="3924300" cy="1638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34646" y="7734300"/>
            <a:ext cx="3609453" cy="10986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08562" y="7511637"/>
            <a:ext cx="1908587" cy="656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 rot="180000">
            <a:off x="9045362" y="8014468"/>
            <a:ext cx="168201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0"/>
              </a:lnSpc>
            </a:pPr>
            <a:r>
              <a:rPr sz="3000" b="1" spc="-85" dirty="0">
                <a:solidFill>
                  <a:srgbClr val="BF1316"/>
                </a:solidFill>
                <a:latin typeface="Calibri"/>
                <a:cs typeface="Calibri"/>
              </a:rPr>
              <a:t>immutable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78" name="Date Placeholder 7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F6F5D02-9FB9-4C67-808D-7E899D486405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01100" y="114300"/>
            <a:ext cx="39878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59153" y="389314"/>
            <a:ext cx="3668499" cy="2214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92116" y="166652"/>
            <a:ext cx="1908587" cy="656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180000">
            <a:off x="9125808" y="661213"/>
            <a:ext cx="86331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3000" b="1" spc="-50" dirty="0">
                <a:latin typeface="Calibri"/>
                <a:cs typeface="Calibri"/>
              </a:rPr>
              <a:t>year: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80000">
            <a:off x="10342035" y="752235"/>
            <a:ext cx="138991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30"/>
              </a:lnSpc>
            </a:pPr>
            <a:r>
              <a:rPr sz="3000" spc="325" dirty="0">
                <a:latin typeface="Calibri"/>
                <a:cs typeface="Calibri"/>
              </a:rPr>
              <a:t>1-9999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0000">
            <a:off x="9124270" y="1220117"/>
            <a:ext cx="212673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b="1" spc="-90" dirty="0">
                <a:latin typeface="Calibri"/>
                <a:cs typeface="Calibri"/>
              </a:rPr>
              <a:t>month:</a:t>
            </a:r>
            <a:r>
              <a:rPr sz="3000" b="1" spc="340" dirty="0">
                <a:latin typeface="Calibri"/>
                <a:cs typeface="Calibri"/>
              </a:rPr>
              <a:t> </a:t>
            </a:r>
            <a:r>
              <a:rPr sz="3000" spc="305" dirty="0">
                <a:latin typeface="Calibri"/>
                <a:cs typeface="Calibri"/>
              </a:rPr>
              <a:t>1-12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0000">
            <a:off x="9063548" y="1697504"/>
            <a:ext cx="75418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5"/>
              </a:lnSpc>
            </a:pPr>
            <a:r>
              <a:rPr sz="3000" b="1" spc="-60" dirty="0">
                <a:latin typeface="Calibri"/>
                <a:cs typeface="Calibri"/>
              </a:rPr>
              <a:t>day: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0000">
            <a:off x="10292937" y="1779103"/>
            <a:ext cx="93636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5"/>
              </a:lnSpc>
            </a:pPr>
            <a:r>
              <a:rPr sz="3000" spc="305" dirty="0">
                <a:latin typeface="Calibri"/>
                <a:cs typeface="Calibri"/>
              </a:rPr>
              <a:t>1-31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21500" y="2260600"/>
            <a:ext cx="3225800" cy="520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80487" y="2565400"/>
            <a:ext cx="2912559" cy="4647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01236" y="2316469"/>
            <a:ext cx="1908587" cy="656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180000">
            <a:off x="7398898" y="2916593"/>
            <a:ext cx="175942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weekday()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 rot="180000">
            <a:off x="7257254" y="3759323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0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 rot="180000">
            <a:off x="7233770" y="4203204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1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 rot="180000">
            <a:off x="7210285" y="4647085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2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 rot="180000">
            <a:off x="7186800" y="5090966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3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 rot="180000">
            <a:off x="7163317" y="5534847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4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 rot="180000">
            <a:off x="7139831" y="5978728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5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 rot="180000">
            <a:off x="7116347" y="6422609"/>
            <a:ext cx="42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6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 rot="180000">
            <a:off x="7722799" y="3809984"/>
            <a:ext cx="12078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Monday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 rot="180000">
            <a:off x="7703363" y="4259495"/>
            <a:ext cx="138991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Tuesday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 rot="180000">
            <a:off x="7685296" y="4714633"/>
            <a:ext cx="175942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Wednesday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 rot="180000">
            <a:off x="7659445" y="5152885"/>
            <a:ext cx="157398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Thursday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 rot="180000">
            <a:off x="7628861" y="5585509"/>
            <a:ext cx="12078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Friday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 rot="180000">
            <a:off x="7612476" y="6040647"/>
            <a:ext cx="157398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Saturday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 rot="180000">
            <a:off x="7581893" y="6473271"/>
            <a:ext cx="12078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Sunday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398000" y="2349500"/>
            <a:ext cx="3467100" cy="5283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57901" y="2633324"/>
            <a:ext cx="3148355" cy="47406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28319" y="2402099"/>
            <a:ext cx="1925162" cy="7332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300000">
            <a:off x="9714063" y="3050184"/>
            <a:ext cx="232316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solidFill>
                  <a:srgbClr val="BF1316"/>
                </a:solidFill>
                <a:latin typeface="SimSun"/>
                <a:cs typeface="SimSun"/>
              </a:rPr>
              <a:t>isoweekday()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 rot="21300000">
            <a:off x="9803718" y="3972556"/>
            <a:ext cx="157644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1</a:t>
            </a:r>
            <a:r>
              <a:rPr sz="3000" spc="-145" dirty="0">
                <a:latin typeface="SimSun"/>
                <a:cs typeface="SimSun"/>
              </a:rPr>
              <a:t> </a:t>
            </a:r>
            <a:r>
              <a:rPr sz="3000" dirty="0">
                <a:latin typeface="SimSun"/>
                <a:cs typeface="SimSun"/>
              </a:rPr>
              <a:t>Monday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 rot="21300000">
            <a:off x="9853454" y="4404867"/>
            <a:ext cx="176190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2</a:t>
            </a:r>
            <a:r>
              <a:rPr sz="3000" spc="-145" dirty="0">
                <a:latin typeface="SimSun"/>
                <a:cs typeface="SimSun"/>
              </a:rPr>
              <a:t> </a:t>
            </a:r>
            <a:r>
              <a:rPr sz="3000" dirty="0">
                <a:latin typeface="SimSun"/>
                <a:cs typeface="SimSun"/>
              </a:rPr>
              <a:t>Tuesday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 rot="21300000">
            <a:off x="9903900" y="4827553"/>
            <a:ext cx="213547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3</a:t>
            </a:r>
            <a:r>
              <a:rPr sz="3000" spc="-145" dirty="0">
                <a:latin typeface="SimSun"/>
                <a:cs typeface="SimSun"/>
              </a:rPr>
              <a:t> </a:t>
            </a:r>
            <a:r>
              <a:rPr sz="3000" dirty="0">
                <a:latin typeface="SimSun"/>
                <a:cs typeface="SimSun"/>
              </a:rPr>
              <a:t>Wednesday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 rot="21300000">
            <a:off x="9950392" y="5279114"/>
            <a:ext cx="19483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4</a:t>
            </a:r>
            <a:r>
              <a:rPr sz="3000" spc="-145" dirty="0">
                <a:latin typeface="SimSun"/>
                <a:cs typeface="SimSun"/>
              </a:rPr>
              <a:t> </a:t>
            </a:r>
            <a:r>
              <a:rPr sz="3000" dirty="0">
                <a:latin typeface="SimSun"/>
                <a:cs typeface="SimSun"/>
              </a:rPr>
              <a:t>Thursday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 rot="21300000">
            <a:off x="9905024" y="5807676"/>
            <a:ext cx="42855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5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 rot="21300000">
            <a:off x="9952714" y="6249612"/>
            <a:ext cx="42855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6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 rot="21300000">
            <a:off x="10000405" y="6691548"/>
            <a:ext cx="42855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7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 rot="21300000">
            <a:off x="10367088" y="5721050"/>
            <a:ext cx="12102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Friday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 rot="21300000">
            <a:off x="10421222" y="6143736"/>
            <a:ext cx="157644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Saturday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 rot="21300000">
            <a:off x="10462469" y="6604922"/>
            <a:ext cx="12102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Sunday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77200" y="7315200"/>
            <a:ext cx="3454400" cy="2438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8000" y="7607300"/>
            <a:ext cx="3149537" cy="19150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93853" y="7369987"/>
            <a:ext cx="1908774" cy="657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 rot="180000">
            <a:off x="8382226" y="7905146"/>
            <a:ext cx="24880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b="1" spc="125" dirty="0">
                <a:latin typeface="Calibri"/>
                <a:cs typeface="Calibri"/>
              </a:rPr>
              <a:t>ISO</a:t>
            </a:r>
            <a:r>
              <a:rPr sz="3000" b="1" spc="-170" dirty="0">
                <a:latin typeface="Calibri"/>
                <a:cs typeface="Calibri"/>
              </a:rPr>
              <a:t> </a:t>
            </a:r>
            <a:r>
              <a:rPr sz="3000" b="1" spc="120" dirty="0">
                <a:latin typeface="Calibri"/>
                <a:cs typeface="Calibri"/>
              </a:rPr>
              <a:t>8601:2004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 rot="180000">
            <a:off x="8361444" y="8439856"/>
            <a:ext cx="24517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3600" b="1" spc="104" baseline="2314" dirty="0">
                <a:solidFill>
                  <a:srgbClr val="404040"/>
                </a:solidFill>
                <a:latin typeface="Calibri"/>
                <a:cs typeface="Calibri"/>
              </a:rPr>
              <a:t>Represen</a:t>
            </a:r>
            <a:r>
              <a:rPr sz="3600" b="1" spc="104" baseline="1157" dirty="0">
                <a:solidFill>
                  <a:srgbClr val="404040"/>
                </a:solidFill>
                <a:latin typeface="Calibri"/>
                <a:cs typeface="Calibri"/>
              </a:rPr>
              <a:t>tation</a:t>
            </a:r>
            <a:r>
              <a:rPr sz="3600" b="1" spc="-254" baseline="1157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7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 rot="180000">
            <a:off x="8341115" y="8798987"/>
            <a:ext cx="2163433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3600" b="1" spc="97" baseline="2314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3600" b="1" spc="97" baseline="1157" dirty="0">
                <a:solidFill>
                  <a:srgbClr val="404040"/>
                </a:solidFill>
                <a:latin typeface="Calibri"/>
                <a:cs typeface="Calibri"/>
              </a:rPr>
              <a:t>tes </a:t>
            </a:r>
            <a:r>
              <a:rPr sz="3600" b="1" spc="165" baseline="1157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3600" b="1" spc="-419" baseline="1157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70" dirty="0">
                <a:solidFill>
                  <a:srgbClr val="404040"/>
                </a:solidFill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50" name="Date Placeholder 4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466A58E-B03B-41BA-94E2-933D72C36BD1}" type="datetime1">
              <a:rPr lang="en-US" smtClean="0"/>
              <a:t>1/15/2018</a:t>
            </a:fld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88" y="304097"/>
            <a:ext cx="3974937" cy="22130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593" y="2713678"/>
            <a:ext cx="3974937" cy="243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1155700"/>
            <a:ext cx="12319000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8000" y="9283700"/>
            <a:ext cx="22777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0" dirty="0">
                <a:solidFill>
                  <a:srgbClr val="606060"/>
                </a:solidFill>
                <a:latin typeface="Calibri"/>
                <a:cs typeface="Calibri"/>
              </a:rPr>
              <a:t>timeandd</a:t>
            </a:r>
            <a:r>
              <a:rPr sz="2400" spc="25" dirty="0">
                <a:solidFill>
                  <a:srgbClr val="60606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606060"/>
                </a:solidFill>
                <a:latin typeface="Calibri"/>
                <a:cs typeface="Calibri"/>
              </a:rPr>
              <a:t>te</a:t>
            </a:r>
            <a:r>
              <a:rPr sz="2400" spc="-20" dirty="0">
                <a:solidFill>
                  <a:srgbClr val="606060"/>
                </a:solidFill>
                <a:latin typeface="Calibri"/>
                <a:cs typeface="Calibri"/>
              </a:rPr>
              <a:t>.</a:t>
            </a:r>
            <a:r>
              <a:rPr sz="2400" spc="-50" dirty="0">
                <a:solidFill>
                  <a:srgbClr val="606060"/>
                </a:solidFill>
                <a:latin typeface="Calibri"/>
                <a:cs typeface="Calibri"/>
              </a:rPr>
              <a:t>c</a:t>
            </a:r>
            <a:r>
              <a:rPr sz="2400" spc="65" dirty="0">
                <a:solidFill>
                  <a:srgbClr val="606060"/>
                </a:solidFill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00745E5-08AC-4AD7-A9AB-4FB0261D4E25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318" y="0"/>
            <a:ext cx="10400480" cy="7886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13E1004-E11D-43DB-82F7-E01C5D13541F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318" y="0"/>
            <a:ext cx="10400480" cy="7886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16666"/>
            <a:ext cx="11080613" cy="8336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DBEDEAF-0251-4A23-A16E-A80CFCE4DB6C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500" y="1689100"/>
            <a:ext cx="9486900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6600" y="1143000"/>
            <a:ext cx="9169400" cy="4309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930"/>
              </a:lnSpc>
            </a:pPr>
            <a:r>
              <a:rPr sz="28800" b="0" dirty="0">
                <a:latin typeface="SimSun"/>
                <a:cs typeface="SimSun"/>
              </a:rPr>
              <a:t>float</a:t>
            </a:r>
            <a:endParaRPr sz="28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5500" y="5452109"/>
            <a:ext cx="6428740" cy="173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90"/>
              </a:lnSpc>
            </a:pPr>
            <a:r>
              <a:rPr sz="3600" spc="5" dirty="0">
                <a:latin typeface="Calibri"/>
                <a:cs typeface="Calibri"/>
              </a:rPr>
              <a:t>IEEE-754 </a:t>
            </a:r>
            <a:r>
              <a:rPr sz="3600" spc="80" dirty="0">
                <a:latin typeface="Calibri"/>
                <a:cs typeface="Calibri"/>
              </a:rPr>
              <a:t>double </a:t>
            </a:r>
            <a:r>
              <a:rPr sz="3600" spc="40" dirty="0">
                <a:latin typeface="Calibri"/>
                <a:cs typeface="Calibri"/>
              </a:rPr>
              <a:t>precision</a:t>
            </a:r>
            <a:r>
              <a:rPr sz="3600" spc="-265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(64-bit)</a:t>
            </a:r>
            <a:endParaRPr sz="36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680"/>
              </a:spcBef>
              <a:tabLst>
                <a:tab pos="675640" algn="l"/>
              </a:tabLst>
            </a:pPr>
            <a:r>
              <a:rPr sz="3600" spc="20" dirty="0">
                <a:latin typeface="Calibri"/>
                <a:cs typeface="Calibri"/>
              </a:rPr>
              <a:t>53	</a:t>
            </a:r>
            <a:r>
              <a:rPr sz="3600" spc="40" dirty="0">
                <a:latin typeface="Calibri"/>
                <a:cs typeface="Calibri"/>
              </a:rPr>
              <a:t>bits </a:t>
            </a:r>
            <a:r>
              <a:rPr sz="3600" spc="15" dirty="0">
                <a:latin typeface="Calibri"/>
                <a:cs typeface="Calibri"/>
              </a:rPr>
              <a:t>of </a:t>
            </a:r>
            <a:r>
              <a:rPr sz="3600" spc="60" dirty="0">
                <a:latin typeface="Calibri"/>
                <a:cs typeface="Calibri"/>
              </a:rPr>
              <a:t>binary</a:t>
            </a:r>
            <a:r>
              <a:rPr sz="3600" spc="-280" dirty="0">
                <a:latin typeface="Calibri"/>
                <a:cs typeface="Calibri"/>
              </a:rPr>
              <a:t> </a:t>
            </a:r>
            <a:r>
              <a:rPr sz="3600" spc="40" dirty="0">
                <a:latin typeface="Calibri"/>
                <a:cs typeface="Calibri"/>
              </a:rPr>
              <a:t>precision</a:t>
            </a:r>
            <a:endParaRPr sz="3600">
              <a:latin typeface="Calibri"/>
              <a:cs typeface="Calibri"/>
            </a:endParaRPr>
          </a:p>
          <a:p>
            <a:pPr marL="20320" algn="ctr">
              <a:lnSpc>
                <a:spcPct val="100000"/>
              </a:lnSpc>
              <a:spcBef>
                <a:spcPts val="680"/>
              </a:spcBef>
              <a:tabLst>
                <a:tab pos="1745614" algn="l"/>
              </a:tabLst>
            </a:pPr>
            <a:r>
              <a:rPr sz="3600" spc="20" dirty="0">
                <a:latin typeface="Calibri"/>
                <a:cs typeface="Calibri"/>
              </a:rPr>
              <a:t>15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15" dirty="0">
                <a:latin typeface="Calibri"/>
                <a:cs typeface="Calibri"/>
              </a:rPr>
              <a:t>to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20" dirty="0">
                <a:latin typeface="Calibri"/>
                <a:cs typeface="Calibri"/>
              </a:rPr>
              <a:t>17	</a:t>
            </a:r>
            <a:r>
              <a:rPr sz="3600" spc="40" dirty="0">
                <a:latin typeface="Calibri"/>
                <a:cs typeface="Calibri"/>
              </a:rPr>
              <a:t>bits </a:t>
            </a:r>
            <a:r>
              <a:rPr sz="3600" spc="15" dirty="0">
                <a:latin typeface="Calibri"/>
                <a:cs typeface="Calibri"/>
              </a:rPr>
              <a:t>of </a:t>
            </a:r>
            <a:r>
              <a:rPr sz="3600" spc="55" dirty="0">
                <a:latin typeface="Calibri"/>
                <a:cs typeface="Calibri"/>
              </a:rPr>
              <a:t>decimal</a:t>
            </a:r>
            <a:r>
              <a:rPr sz="3600" spc="-254" dirty="0">
                <a:latin typeface="Calibri"/>
                <a:cs typeface="Calibri"/>
              </a:rPr>
              <a:t> </a:t>
            </a:r>
            <a:r>
              <a:rPr sz="3600" spc="40" dirty="0">
                <a:latin typeface="Calibri"/>
                <a:cs typeface="Calibri"/>
              </a:rPr>
              <a:t>precision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265" y="7864783"/>
            <a:ext cx="6629975" cy="1150720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8CEAECE-AEB5-424A-89E7-10D672A62F13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1678" y="177800"/>
            <a:ext cx="693737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160" dirty="0"/>
              <a:t>Numeric</a:t>
            </a:r>
            <a:r>
              <a:rPr sz="4800" spc="-150" dirty="0"/>
              <a:t> </a:t>
            </a:r>
            <a:r>
              <a:rPr sz="4800" spc="225" dirty="0"/>
              <a:t>and</a:t>
            </a:r>
            <a:r>
              <a:rPr sz="4800" spc="-150" dirty="0"/>
              <a:t> </a:t>
            </a:r>
            <a:r>
              <a:rPr sz="4800" spc="185" dirty="0"/>
              <a:t>Scalar</a:t>
            </a:r>
            <a:r>
              <a:rPr sz="4800" spc="-330" dirty="0"/>
              <a:t> </a:t>
            </a:r>
            <a:r>
              <a:rPr sz="4800" spc="165" dirty="0"/>
              <a:t>Types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464218" y="2865710"/>
            <a:ext cx="3762829" cy="372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00" y="492800"/>
            <a:ext cx="2585720" cy="124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0" marR="825500" indent="15240" algn="ctr">
              <a:lnSpc>
                <a:spcPct val="111100"/>
              </a:lnSpc>
            </a:pPr>
            <a:r>
              <a:rPr sz="2400" spc="-5" dirty="0">
                <a:latin typeface="Courier New"/>
                <a:cs typeface="Courier New"/>
              </a:rPr>
              <a:t>int  float</a:t>
            </a:r>
            <a:endParaRPr sz="2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latin typeface="Courier New"/>
                <a:cs typeface="Courier New"/>
              </a:rPr>
              <a:t>sys.float_info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000" y="2463800"/>
            <a:ext cx="4963160" cy="1828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decimal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</a:t>
            </a:r>
            <a:r>
              <a:rPr sz="2400" b="1" spc="5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Decimal</a:t>
            </a:r>
            <a:endParaRPr sz="24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solidFill>
                  <a:srgbClr val="BF1316"/>
                </a:solidFill>
                <a:latin typeface="Courier New"/>
                <a:cs typeface="Courier New"/>
              </a:rPr>
              <a:t>£ $</a:t>
            </a:r>
            <a:r>
              <a:rPr sz="2400" spc="-95" dirty="0">
                <a:solidFill>
                  <a:srgbClr val="BF131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F1316"/>
                </a:solidFill>
                <a:latin typeface="Courier New"/>
                <a:cs typeface="Courier New"/>
              </a:rPr>
              <a:t>¥</a:t>
            </a:r>
            <a:endParaRPr sz="2400">
              <a:latin typeface="Courier New"/>
              <a:cs typeface="Courier New"/>
            </a:endParaRPr>
          </a:p>
          <a:p>
            <a:pPr marL="25400" marR="1820545" indent="12700">
              <a:lnSpc>
                <a:spcPct val="125000"/>
              </a:lnSpc>
              <a:spcBef>
                <a:spcPts val="500"/>
              </a:spcBef>
            </a:pPr>
            <a:r>
              <a:rPr sz="2400" spc="-5" dirty="0">
                <a:solidFill>
                  <a:srgbClr val="228BBF"/>
                </a:solidFill>
                <a:latin typeface="Courier New"/>
                <a:cs typeface="Courier New"/>
              </a:rPr>
              <a:t>Decimal % → 0  int, float % →</a:t>
            </a:r>
            <a:r>
              <a:rPr sz="2400" spc="-45" dirty="0">
                <a:solidFill>
                  <a:srgbClr val="228BB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28BBF"/>
                </a:solidFill>
                <a:latin typeface="Courier New"/>
                <a:cs typeface="Courier New"/>
              </a:rPr>
              <a:t>−∞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1200" y="1473200"/>
            <a:ext cx="69748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complex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C8352B"/>
                </a:solidFill>
                <a:latin typeface="Courier New"/>
                <a:cs typeface="Courier New"/>
              </a:rPr>
              <a:t>"3+4j</a:t>
            </a:r>
            <a:r>
              <a:rPr sz="2400" spc="-5" dirty="0" smtClean="0">
                <a:solidFill>
                  <a:srgbClr val="C8352B"/>
                </a:solidFill>
                <a:latin typeface="Courier New"/>
                <a:cs typeface="Courier New"/>
              </a:rPr>
              <a:t>"</a:t>
            </a:r>
            <a:r>
              <a:rPr sz="2400" spc="-5" dirty="0" smtClean="0"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6741159"/>
            <a:ext cx="12514580" cy="286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007225">
              <a:lnSpc>
                <a:spcPct val="125000"/>
              </a:lnSpc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fractions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sz="2400" spc="-5" dirty="0">
                <a:latin typeface="Courier New"/>
                <a:cs typeface="Courier New"/>
              </a:rPr>
              <a:t>Fraction  f 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=</a:t>
            </a:r>
            <a:r>
              <a:rPr sz="24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Fraction(</a:t>
            </a:r>
            <a:r>
              <a:rPr sz="2400" spc="-5" dirty="0">
                <a:solidFill>
                  <a:srgbClr val="C8352B"/>
                </a:solidFill>
                <a:latin typeface="Courier New"/>
                <a:cs typeface="Courier New"/>
              </a:rPr>
              <a:t>"2/3"</a:t>
            </a:r>
            <a:r>
              <a:rPr sz="2400" spc="-5" dirty="0"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5003800">
              <a:lnSpc>
                <a:spcPct val="100000"/>
              </a:lnSpc>
              <a:spcBef>
                <a:spcPts val="320"/>
              </a:spcBef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datetime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sz="2400" spc="-5" dirty="0">
                <a:latin typeface="Courier New"/>
                <a:cs typeface="Courier New"/>
              </a:rPr>
              <a:t>(date,</a:t>
            </a:r>
            <a:r>
              <a:rPr sz="2400" spc="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time)</a:t>
            </a:r>
            <a:endParaRPr sz="2400" dirty="0">
              <a:latin typeface="Courier New"/>
              <a:cs typeface="Courier New"/>
            </a:endParaRPr>
          </a:p>
          <a:p>
            <a:pPr marL="5003800">
              <a:lnSpc>
                <a:spcPct val="100000"/>
              </a:lnSpc>
              <a:spcBef>
                <a:spcPts val="1120"/>
              </a:spcBef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datetime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sz="2400" spc="-5" dirty="0">
                <a:latin typeface="Courier New"/>
                <a:cs typeface="Courier New"/>
              </a:rPr>
              <a:t>datetime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as</a:t>
            </a:r>
            <a:r>
              <a:rPr sz="2400" b="1" spc="65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Datetime</a:t>
            </a:r>
            <a:endParaRPr sz="2400" dirty="0">
              <a:latin typeface="Courier New"/>
              <a:cs typeface="Courier New"/>
            </a:endParaRPr>
          </a:p>
          <a:p>
            <a:pPr marL="5003800">
              <a:lnSpc>
                <a:spcPct val="100000"/>
              </a:lnSpc>
              <a:spcBef>
                <a:spcPts val="1120"/>
              </a:spcBef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datetime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</a:t>
            </a:r>
            <a:r>
              <a:rPr sz="2400" b="1" spc="20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timedelta</a:t>
            </a:r>
            <a:endParaRPr sz="2400" dirty="0">
              <a:latin typeface="Courier New"/>
              <a:cs typeface="Courier New"/>
            </a:endParaRPr>
          </a:p>
          <a:p>
            <a:pPr marL="5003800">
              <a:lnSpc>
                <a:spcPct val="100000"/>
              </a:lnSpc>
              <a:spcBef>
                <a:spcPts val="1120"/>
              </a:spcBef>
            </a:pP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from </a:t>
            </a:r>
            <a:r>
              <a:rPr sz="2400" b="1" spc="-5" dirty="0">
                <a:solidFill>
                  <a:srgbClr val="0433FF"/>
                </a:solidFill>
                <a:latin typeface="Courier New"/>
                <a:cs typeface="Courier New"/>
              </a:rPr>
              <a:t>datetime </a:t>
            </a:r>
            <a:r>
              <a:rPr sz="2400" b="1" spc="-5" dirty="0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sz="2400" spc="-5" dirty="0">
                <a:latin typeface="Courier New"/>
                <a:cs typeface="Courier New"/>
              </a:rPr>
              <a:t>(tzinfo,</a:t>
            </a:r>
            <a:r>
              <a:rPr sz="2400" spc="6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timezone)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0" y="3426459"/>
            <a:ext cx="3317240" cy="2757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67485">
              <a:lnSpc>
                <a:spcPct val="125000"/>
              </a:lnSpc>
            </a:pP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abs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-5</a:t>
            </a:r>
            <a:r>
              <a:rPr sz="2400" spc="-5" dirty="0">
                <a:latin typeface="Courier New"/>
                <a:cs typeface="Courier New"/>
              </a:rPr>
              <a:t>)  </a:t>
            </a: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roun</a:t>
            </a:r>
            <a:r>
              <a:rPr sz="2400" spc="-10" dirty="0">
                <a:solidFill>
                  <a:srgbClr val="008F00"/>
                </a:solidFill>
                <a:latin typeface="Courier New"/>
                <a:cs typeface="Courier New"/>
              </a:rPr>
              <a:t>d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0.6</a:t>
            </a:r>
            <a:r>
              <a:rPr sz="2400" spc="-5" dirty="0">
                <a:latin typeface="Courier New"/>
                <a:cs typeface="Courier New"/>
              </a:rPr>
              <a:t>)  </a:t>
            </a: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bin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100</a:t>
            </a:r>
            <a:r>
              <a:rPr sz="2400" spc="-5" dirty="0">
                <a:latin typeface="Courier New"/>
                <a:cs typeface="Courier New"/>
              </a:rPr>
              <a:t>)  </a:t>
            </a: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oct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100</a:t>
            </a:r>
            <a:r>
              <a:rPr sz="2400" spc="-5" dirty="0">
                <a:latin typeface="Courier New"/>
                <a:cs typeface="Courier New"/>
              </a:rPr>
              <a:t>)  </a:t>
            </a: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hex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100</a:t>
            </a:r>
            <a:r>
              <a:rPr sz="2400" spc="-5" dirty="0"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008F00"/>
                </a:solidFill>
                <a:latin typeface="Courier New"/>
                <a:cs typeface="Courier New"/>
              </a:rPr>
              <a:t>int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C8352B"/>
                </a:solidFill>
                <a:latin typeface="Courier New"/>
                <a:cs typeface="Courier New"/>
              </a:rPr>
              <a:t>"100"</a:t>
            </a:r>
            <a:r>
              <a:rPr sz="2400" spc="-5" dirty="0">
                <a:latin typeface="Courier New"/>
                <a:cs typeface="Courier New"/>
              </a:rPr>
              <a:t>,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base</a:t>
            </a:r>
            <a:r>
              <a:rPr sz="2400" spc="-5" dirty="0">
                <a:solidFill>
                  <a:srgbClr val="797979"/>
                </a:solidFill>
                <a:latin typeface="Courier New"/>
                <a:cs typeface="Courier New"/>
              </a:rPr>
              <a:t>=5</a:t>
            </a:r>
            <a:r>
              <a:rPr sz="2400" spc="-5" dirty="0"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88900" y="3505200"/>
            <a:ext cx="2159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77800" y="3556000"/>
            <a:ext cx="127000" cy="200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93FFA10-5288-429B-BFCF-F9F67049BD74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4065" y="8083584"/>
            <a:ext cx="138605" cy="7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5473" y="3730661"/>
            <a:ext cx="3641725" cy="476250"/>
          </a:xfrm>
          <a:custGeom>
            <a:avLst/>
            <a:gdLst/>
            <a:ahLst/>
            <a:cxnLst/>
            <a:rect l="l" t="t" r="r" b="b"/>
            <a:pathLst>
              <a:path w="3641725" h="476250">
                <a:moveTo>
                  <a:pt x="0" y="3034"/>
                </a:moveTo>
                <a:lnTo>
                  <a:pt x="3640909" y="475639"/>
                </a:lnTo>
                <a:lnTo>
                  <a:pt x="3641303" y="472605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0064" y="3932396"/>
            <a:ext cx="179070" cy="61594"/>
          </a:xfrm>
          <a:custGeom>
            <a:avLst/>
            <a:gdLst/>
            <a:ahLst/>
            <a:cxnLst/>
            <a:rect l="l" t="t" r="r" b="b"/>
            <a:pathLst>
              <a:path w="179070" h="61595">
                <a:moveTo>
                  <a:pt x="4988" y="0"/>
                </a:moveTo>
                <a:lnTo>
                  <a:pt x="0" y="38432"/>
                </a:lnTo>
                <a:lnTo>
                  <a:pt x="173954" y="61013"/>
                </a:lnTo>
                <a:lnTo>
                  <a:pt x="178943" y="22580"/>
                </a:lnTo>
                <a:lnTo>
                  <a:pt x="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41661" y="3997125"/>
            <a:ext cx="179070" cy="61594"/>
          </a:xfrm>
          <a:custGeom>
            <a:avLst/>
            <a:gdLst/>
            <a:ahLst/>
            <a:cxnLst/>
            <a:rect l="l" t="t" r="r" b="b"/>
            <a:pathLst>
              <a:path w="179070" h="61595">
                <a:moveTo>
                  <a:pt x="4988" y="0"/>
                </a:moveTo>
                <a:lnTo>
                  <a:pt x="0" y="38431"/>
                </a:lnTo>
                <a:lnTo>
                  <a:pt x="173954" y="61010"/>
                </a:lnTo>
                <a:lnTo>
                  <a:pt x="178943" y="22579"/>
                </a:lnTo>
                <a:lnTo>
                  <a:pt x="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3391" y="4059829"/>
            <a:ext cx="179070" cy="62230"/>
          </a:xfrm>
          <a:custGeom>
            <a:avLst/>
            <a:gdLst/>
            <a:ahLst/>
            <a:cxnLst/>
            <a:rect l="l" t="t" r="r" b="b"/>
            <a:pathLst>
              <a:path w="179070" h="62229">
                <a:moveTo>
                  <a:pt x="5119" y="0"/>
                </a:moveTo>
                <a:lnTo>
                  <a:pt x="0" y="39443"/>
                </a:lnTo>
                <a:lnTo>
                  <a:pt x="173954" y="62022"/>
                </a:lnTo>
                <a:lnTo>
                  <a:pt x="179075" y="22580"/>
                </a:lnTo>
                <a:lnTo>
                  <a:pt x="5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46781" y="3968805"/>
            <a:ext cx="177800" cy="50165"/>
          </a:xfrm>
          <a:custGeom>
            <a:avLst/>
            <a:gdLst/>
            <a:ahLst/>
            <a:cxnLst/>
            <a:rect l="l" t="t" r="r" b="b"/>
            <a:pathLst>
              <a:path w="177800" h="50164">
                <a:moveTo>
                  <a:pt x="3544" y="0"/>
                </a:moveTo>
                <a:lnTo>
                  <a:pt x="0" y="27307"/>
                </a:lnTo>
                <a:lnTo>
                  <a:pt x="173954" y="49886"/>
                </a:lnTo>
                <a:lnTo>
                  <a:pt x="177500" y="22580"/>
                </a:lnTo>
                <a:lnTo>
                  <a:pt x="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38643" y="4033534"/>
            <a:ext cx="177800" cy="48260"/>
          </a:xfrm>
          <a:custGeom>
            <a:avLst/>
            <a:gdLst/>
            <a:ahLst/>
            <a:cxnLst/>
            <a:rect l="l" t="t" r="r" b="b"/>
            <a:pathLst>
              <a:path w="177800" h="48260">
                <a:moveTo>
                  <a:pt x="3281" y="0"/>
                </a:moveTo>
                <a:lnTo>
                  <a:pt x="0" y="25283"/>
                </a:lnTo>
                <a:lnTo>
                  <a:pt x="173954" y="47863"/>
                </a:lnTo>
                <a:lnTo>
                  <a:pt x="177236" y="22579"/>
                </a:lnTo>
                <a:lnTo>
                  <a:pt x="32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4352" y="3052384"/>
            <a:ext cx="2883254" cy="724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15441" y="3898087"/>
            <a:ext cx="187960" cy="177165"/>
          </a:xfrm>
          <a:custGeom>
            <a:avLst/>
            <a:gdLst/>
            <a:ahLst/>
            <a:cxnLst/>
            <a:rect l="l" t="t" r="r" b="b"/>
            <a:pathLst>
              <a:path w="187959" h="177164">
                <a:moveTo>
                  <a:pt x="38671" y="0"/>
                </a:moveTo>
                <a:lnTo>
                  <a:pt x="37071" y="6621"/>
                </a:lnTo>
                <a:lnTo>
                  <a:pt x="55666" y="9775"/>
                </a:lnTo>
                <a:lnTo>
                  <a:pt x="58084" y="12063"/>
                </a:lnTo>
                <a:lnTo>
                  <a:pt x="57076" y="19831"/>
                </a:lnTo>
                <a:lnTo>
                  <a:pt x="55403" y="27017"/>
                </a:lnTo>
                <a:lnTo>
                  <a:pt x="52938" y="34596"/>
                </a:lnTo>
                <a:lnTo>
                  <a:pt x="15942" y="154190"/>
                </a:lnTo>
                <a:lnTo>
                  <a:pt x="14709" y="157979"/>
                </a:lnTo>
                <a:lnTo>
                  <a:pt x="11786" y="159574"/>
                </a:lnTo>
                <a:lnTo>
                  <a:pt x="4074" y="160054"/>
                </a:lnTo>
                <a:lnTo>
                  <a:pt x="2068" y="160286"/>
                </a:lnTo>
                <a:lnTo>
                  <a:pt x="0" y="166724"/>
                </a:lnTo>
                <a:lnTo>
                  <a:pt x="22668" y="168926"/>
                </a:lnTo>
                <a:lnTo>
                  <a:pt x="39415" y="171099"/>
                </a:lnTo>
                <a:lnTo>
                  <a:pt x="47618" y="172554"/>
                </a:lnTo>
                <a:lnTo>
                  <a:pt x="58770" y="174105"/>
                </a:lnTo>
                <a:lnTo>
                  <a:pt x="63388" y="174664"/>
                </a:lnTo>
                <a:lnTo>
                  <a:pt x="66992" y="175420"/>
                </a:lnTo>
                <a:lnTo>
                  <a:pt x="69905" y="175798"/>
                </a:lnTo>
                <a:lnTo>
                  <a:pt x="81946" y="176862"/>
                </a:lnTo>
                <a:lnTo>
                  <a:pt x="92622" y="176674"/>
                </a:lnTo>
                <a:lnTo>
                  <a:pt x="102540" y="175192"/>
                </a:lnTo>
                <a:lnTo>
                  <a:pt x="112308" y="172375"/>
                </a:lnTo>
                <a:lnTo>
                  <a:pt x="123664" y="166674"/>
                </a:lnTo>
                <a:lnTo>
                  <a:pt x="89840" y="166674"/>
                </a:lnTo>
                <a:lnTo>
                  <a:pt x="74373" y="166094"/>
                </a:lnTo>
                <a:lnTo>
                  <a:pt x="65948" y="164715"/>
                </a:lnTo>
                <a:lnTo>
                  <a:pt x="56891" y="162683"/>
                </a:lnTo>
                <a:lnTo>
                  <a:pt x="46950" y="159965"/>
                </a:lnTo>
                <a:lnTo>
                  <a:pt x="35877" y="156531"/>
                </a:lnTo>
                <a:lnTo>
                  <a:pt x="36255" y="153617"/>
                </a:lnTo>
                <a:lnTo>
                  <a:pt x="36751" y="151839"/>
                </a:lnTo>
                <a:lnTo>
                  <a:pt x="38014" y="147675"/>
                </a:lnTo>
                <a:lnTo>
                  <a:pt x="78864" y="15501"/>
                </a:lnTo>
                <a:lnTo>
                  <a:pt x="142874" y="15501"/>
                </a:lnTo>
                <a:lnTo>
                  <a:pt x="135145" y="13200"/>
                </a:lnTo>
                <a:lnTo>
                  <a:pt x="118054" y="10222"/>
                </a:lnTo>
                <a:lnTo>
                  <a:pt x="68431" y="4603"/>
                </a:lnTo>
                <a:lnTo>
                  <a:pt x="63255" y="3931"/>
                </a:lnTo>
                <a:lnTo>
                  <a:pt x="58761" y="3286"/>
                </a:lnTo>
                <a:lnTo>
                  <a:pt x="38671" y="0"/>
                </a:lnTo>
                <a:close/>
              </a:path>
              <a:path w="187959" h="177164">
                <a:moveTo>
                  <a:pt x="144389" y="15952"/>
                </a:moveTo>
                <a:lnTo>
                  <a:pt x="84235" y="15952"/>
                </a:lnTo>
                <a:lnTo>
                  <a:pt x="90336" y="16497"/>
                </a:lnTo>
                <a:lnTo>
                  <a:pt x="102323" y="17312"/>
                </a:lnTo>
                <a:lnTo>
                  <a:pt x="107177" y="17942"/>
                </a:lnTo>
                <a:lnTo>
                  <a:pt x="135453" y="25142"/>
                </a:lnTo>
                <a:lnTo>
                  <a:pt x="154196" y="38392"/>
                </a:lnTo>
                <a:lnTo>
                  <a:pt x="163681" y="58077"/>
                </a:lnTo>
                <a:lnTo>
                  <a:pt x="164183" y="84578"/>
                </a:lnTo>
                <a:lnTo>
                  <a:pt x="159785" y="105017"/>
                </a:lnTo>
                <a:lnTo>
                  <a:pt x="141959" y="139170"/>
                </a:lnTo>
                <a:lnTo>
                  <a:pt x="104153" y="164375"/>
                </a:lnTo>
                <a:lnTo>
                  <a:pt x="89840" y="166674"/>
                </a:lnTo>
                <a:lnTo>
                  <a:pt x="123664" y="166674"/>
                </a:lnTo>
                <a:lnTo>
                  <a:pt x="162861" y="137935"/>
                </a:lnTo>
                <a:lnTo>
                  <a:pt x="186936" y="83582"/>
                </a:lnTo>
                <a:lnTo>
                  <a:pt x="187698" y="67295"/>
                </a:lnTo>
                <a:lnTo>
                  <a:pt x="185497" y="53006"/>
                </a:lnTo>
                <a:lnTo>
                  <a:pt x="180334" y="40693"/>
                </a:lnTo>
                <a:lnTo>
                  <a:pt x="172212" y="30332"/>
                </a:lnTo>
                <a:lnTo>
                  <a:pt x="162840" y="23497"/>
                </a:lnTo>
                <a:lnTo>
                  <a:pt x="150279" y="17706"/>
                </a:lnTo>
                <a:lnTo>
                  <a:pt x="144389" y="15952"/>
                </a:lnTo>
                <a:close/>
              </a:path>
              <a:path w="187959" h="177164">
                <a:moveTo>
                  <a:pt x="142874" y="15501"/>
                </a:moveTo>
                <a:lnTo>
                  <a:pt x="78864" y="15501"/>
                </a:lnTo>
                <a:lnTo>
                  <a:pt x="82749" y="16005"/>
                </a:lnTo>
                <a:lnTo>
                  <a:pt x="84235" y="15952"/>
                </a:lnTo>
                <a:lnTo>
                  <a:pt x="144389" y="15952"/>
                </a:lnTo>
                <a:lnTo>
                  <a:pt x="142874" y="15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29722" y="3062777"/>
            <a:ext cx="46990" cy="205104"/>
          </a:xfrm>
          <a:custGeom>
            <a:avLst/>
            <a:gdLst/>
            <a:ahLst/>
            <a:cxnLst/>
            <a:rect l="l" t="t" r="r" b="b"/>
            <a:pathLst>
              <a:path w="46989" h="205104">
                <a:moveTo>
                  <a:pt x="26255" y="0"/>
                </a:moveTo>
                <a:lnTo>
                  <a:pt x="0" y="202272"/>
                </a:lnTo>
                <a:lnTo>
                  <a:pt x="20227" y="204899"/>
                </a:lnTo>
                <a:lnTo>
                  <a:pt x="46483" y="2626"/>
                </a:lnTo>
                <a:lnTo>
                  <a:pt x="2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07031" y="4103854"/>
            <a:ext cx="3641725" cy="476250"/>
          </a:xfrm>
          <a:custGeom>
            <a:avLst/>
            <a:gdLst/>
            <a:ahLst/>
            <a:cxnLst/>
            <a:rect l="l" t="t" r="r" b="b"/>
            <a:pathLst>
              <a:path w="3641725" h="476250">
                <a:moveTo>
                  <a:pt x="0" y="3034"/>
                </a:moveTo>
                <a:lnTo>
                  <a:pt x="3640909" y="475639"/>
                </a:lnTo>
                <a:lnTo>
                  <a:pt x="3641303" y="472605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34853" y="4197409"/>
            <a:ext cx="69740" cy="77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3290" y="4223033"/>
            <a:ext cx="793142" cy="177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53166" y="4325562"/>
            <a:ext cx="180255" cy="9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0154" y="4348537"/>
            <a:ext cx="186323" cy="992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09666" y="4389733"/>
            <a:ext cx="426472" cy="1112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65916" y="4470797"/>
            <a:ext cx="120084" cy="83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3882" y="4487050"/>
            <a:ext cx="226987" cy="10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04716" y="4555972"/>
            <a:ext cx="424256" cy="129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74448" y="4153917"/>
            <a:ext cx="696561" cy="284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5813" y="4371785"/>
            <a:ext cx="249028" cy="1023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4199" y="4445565"/>
            <a:ext cx="300608" cy="1089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1796" y="4504612"/>
            <a:ext cx="98374" cy="846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49528" y="4495582"/>
            <a:ext cx="235959" cy="1003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2370" y="4427134"/>
            <a:ext cx="636346" cy="249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78206" y="4626886"/>
            <a:ext cx="65339" cy="820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69870" y="4520882"/>
            <a:ext cx="509046" cy="1921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89205" y="4639488"/>
            <a:ext cx="69385" cy="825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84142" y="4653851"/>
            <a:ext cx="172543" cy="92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49125" y="4673227"/>
            <a:ext cx="213632" cy="10074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4756" y="4416574"/>
            <a:ext cx="292015" cy="954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3636" y="4437579"/>
            <a:ext cx="112364" cy="88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52732" y="4450746"/>
            <a:ext cx="258077" cy="1072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03682" y="4484315"/>
            <a:ext cx="112362" cy="88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44131" y="4405694"/>
            <a:ext cx="494083" cy="20150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77888" y="4532889"/>
            <a:ext cx="717537" cy="1647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6931" y="4629865"/>
            <a:ext cx="223875" cy="1000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32984" y="4680855"/>
            <a:ext cx="256618" cy="849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80637" y="4702068"/>
            <a:ext cx="359909" cy="1076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33733" y="4761617"/>
            <a:ext cx="125472" cy="820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96942" y="4757074"/>
            <a:ext cx="130830" cy="8997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21972" y="4798019"/>
            <a:ext cx="66482" cy="832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83665" y="4796511"/>
            <a:ext cx="139155" cy="925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211978" y="4822700"/>
            <a:ext cx="65602" cy="8408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73432" y="4726566"/>
            <a:ext cx="356564" cy="2124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34565" y="4662127"/>
            <a:ext cx="3641725" cy="476250"/>
          </a:xfrm>
          <a:custGeom>
            <a:avLst/>
            <a:gdLst/>
            <a:ahLst/>
            <a:cxnLst/>
            <a:rect l="l" t="t" r="r" b="b"/>
            <a:pathLst>
              <a:path w="3641725" h="476250">
                <a:moveTo>
                  <a:pt x="0" y="3034"/>
                </a:moveTo>
                <a:lnTo>
                  <a:pt x="3640909" y="475639"/>
                </a:lnTo>
                <a:lnTo>
                  <a:pt x="3641303" y="472605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42153" y="4527990"/>
            <a:ext cx="698954" cy="16072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69062" y="4621369"/>
            <a:ext cx="223875" cy="1000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5114" y="4672359"/>
            <a:ext cx="256618" cy="849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32767" y="4706293"/>
            <a:ext cx="65602" cy="8408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25443" y="4695596"/>
            <a:ext cx="196436" cy="964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19755" y="4717768"/>
            <a:ext cx="243841" cy="1036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56784" y="4765436"/>
            <a:ext cx="424505" cy="11224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4478" y="4819524"/>
            <a:ext cx="282913" cy="9399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54125" y="4838057"/>
            <a:ext cx="155219" cy="9374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02285" y="4885056"/>
            <a:ext cx="65339" cy="820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90273" y="4895466"/>
            <a:ext cx="532040" cy="11694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04870" y="4816230"/>
            <a:ext cx="69740" cy="77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67575" y="4821335"/>
            <a:ext cx="220579" cy="1016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81342" y="4874844"/>
            <a:ext cx="66482" cy="832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43035" y="4882851"/>
            <a:ext cx="179754" cy="83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17499" y="4878743"/>
            <a:ext cx="151939" cy="9273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5631" y="4902859"/>
            <a:ext cx="228616" cy="10244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17119" y="4931609"/>
            <a:ext cx="529045" cy="140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38210" y="5025026"/>
            <a:ext cx="193034" cy="840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22279" y="5048463"/>
            <a:ext cx="511482" cy="11411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25259" y="5085130"/>
            <a:ext cx="337318" cy="1075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42796" y="5484492"/>
            <a:ext cx="339233" cy="861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13658" y="5238897"/>
            <a:ext cx="476940" cy="1248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23103" y="5636196"/>
            <a:ext cx="339234" cy="8610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93965" y="5390601"/>
            <a:ext cx="613475" cy="14261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3412" y="5787901"/>
            <a:ext cx="339234" cy="870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83720" y="5939605"/>
            <a:ext cx="341256" cy="8729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54319" y="5542306"/>
            <a:ext cx="768936" cy="2549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84287" y="5735796"/>
            <a:ext cx="299951" cy="1089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64028" y="6091311"/>
            <a:ext cx="330132" cy="861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34890" y="5845714"/>
            <a:ext cx="143190" cy="8157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02776" y="5867508"/>
            <a:ext cx="269611" cy="9797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944335" y="6243015"/>
            <a:ext cx="343149" cy="875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14935" y="5996408"/>
            <a:ext cx="374044" cy="13678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24644" y="6394720"/>
            <a:ext cx="341257" cy="8729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87415" y="6147062"/>
            <a:ext cx="696405" cy="1543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904951" y="6546424"/>
            <a:ext cx="342270" cy="8742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75815" y="6300829"/>
            <a:ext cx="101724" cy="761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54453" y="6307416"/>
            <a:ext cx="315369" cy="10753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85259" y="6698128"/>
            <a:ext cx="342269" cy="8742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56122" y="6452533"/>
            <a:ext cx="618517" cy="14287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97327" y="6535763"/>
            <a:ext cx="401691" cy="11478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65568" y="6849833"/>
            <a:ext cx="339233" cy="8703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936431" y="6604237"/>
            <a:ext cx="104482" cy="7618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15069" y="6610825"/>
            <a:ext cx="65548" cy="9899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41364" y="6614238"/>
            <a:ext cx="315369" cy="10753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76373" y="6660333"/>
            <a:ext cx="1342668" cy="23827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45876" y="7001537"/>
            <a:ext cx="341257" cy="8729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67799" y="5042709"/>
            <a:ext cx="219710" cy="1666239"/>
          </a:xfrm>
          <a:custGeom>
            <a:avLst/>
            <a:gdLst/>
            <a:ahLst/>
            <a:cxnLst/>
            <a:rect l="l" t="t" r="r" b="b"/>
            <a:pathLst>
              <a:path w="219710" h="1666240">
                <a:moveTo>
                  <a:pt x="0" y="1665716"/>
                </a:moveTo>
                <a:lnTo>
                  <a:pt x="3034" y="1666110"/>
                </a:lnTo>
                <a:lnTo>
                  <a:pt x="219251" y="393"/>
                </a:lnTo>
                <a:lnTo>
                  <a:pt x="216216" y="0"/>
                </a:lnTo>
                <a:lnTo>
                  <a:pt x="0" y="16657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508708" y="5515314"/>
            <a:ext cx="219710" cy="1666239"/>
          </a:xfrm>
          <a:custGeom>
            <a:avLst/>
            <a:gdLst/>
            <a:ahLst/>
            <a:cxnLst/>
            <a:rect l="l" t="t" r="r" b="b"/>
            <a:pathLst>
              <a:path w="219709" h="1666240">
                <a:moveTo>
                  <a:pt x="0" y="1665716"/>
                </a:moveTo>
                <a:lnTo>
                  <a:pt x="3034" y="1666110"/>
                </a:lnTo>
                <a:lnTo>
                  <a:pt x="219251" y="393"/>
                </a:lnTo>
                <a:lnTo>
                  <a:pt x="216216" y="0"/>
                </a:lnTo>
                <a:lnTo>
                  <a:pt x="0" y="16657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84587" y="5039235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064895" y="5190939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45203" y="5342644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25511" y="5494349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05819" y="5646053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986128" y="5797758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966436" y="5949462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946744" y="6101167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27052" y="6252871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07360" y="6404576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87668" y="6556281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67976" y="6707985"/>
            <a:ext cx="3644900" cy="476250"/>
          </a:xfrm>
          <a:custGeom>
            <a:avLst/>
            <a:gdLst/>
            <a:ahLst/>
            <a:cxnLst/>
            <a:rect l="l" t="t" r="r" b="b"/>
            <a:pathLst>
              <a:path w="3644900" h="476250">
                <a:moveTo>
                  <a:pt x="0" y="3034"/>
                </a:moveTo>
                <a:lnTo>
                  <a:pt x="3643943" y="476033"/>
                </a:lnTo>
                <a:lnTo>
                  <a:pt x="3644337" y="472999"/>
                </a:lnTo>
                <a:lnTo>
                  <a:pt x="393" y="0"/>
                </a:lnTo>
                <a:lnTo>
                  <a:pt x="0" y="30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42688" y="343796"/>
            <a:ext cx="7704228" cy="940980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177800" y="8788400"/>
            <a:ext cx="3405504" cy="82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5" dirty="0">
                <a:latin typeface="Verdana"/>
                <a:cs typeface="Verdana"/>
              </a:rPr>
              <a:t>David</a:t>
            </a:r>
            <a:r>
              <a:rPr sz="1300" spc="-9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Goldberg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2600"/>
              </a:lnSpc>
            </a:pPr>
            <a:r>
              <a:rPr sz="1300" dirty="0">
                <a:latin typeface="Verdana"/>
                <a:cs typeface="Verdana"/>
              </a:rPr>
              <a:t>Journal ACM Computing </a:t>
            </a:r>
            <a:r>
              <a:rPr sz="1300" spc="-5" dirty="0">
                <a:latin typeface="Verdana"/>
                <a:cs typeface="Verdana"/>
              </a:rPr>
              <a:t>Surveys</a:t>
            </a:r>
            <a:r>
              <a:rPr sz="1300" spc="-8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(CSUR)  </a:t>
            </a:r>
            <a:r>
              <a:rPr sz="1300" spc="-15" dirty="0">
                <a:latin typeface="Verdana"/>
                <a:cs typeface="Verdana"/>
              </a:rPr>
              <a:t>Volume </a:t>
            </a:r>
            <a:r>
              <a:rPr sz="1300" dirty="0">
                <a:latin typeface="Verdana"/>
                <a:cs typeface="Verdana"/>
              </a:rPr>
              <a:t>23 Issue 1, March</a:t>
            </a:r>
            <a:r>
              <a:rPr sz="1300" spc="-6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1991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-10" dirty="0">
                <a:latin typeface="Verdana"/>
                <a:cs typeface="Verdana"/>
              </a:rPr>
              <a:t>Pages</a:t>
            </a:r>
            <a:r>
              <a:rPr sz="1300" spc="-85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5-48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114" name="Date Placeholder 1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A4796B3-5D1A-45C7-8A1D-38A37409BBA1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2300" y="2717800"/>
            <a:ext cx="4533900" cy="149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05761" y="1846700"/>
            <a:ext cx="7496175" cy="221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spc="105" dirty="0"/>
              <a:t>The </a:t>
            </a:r>
            <a:r>
              <a:rPr sz="4800" spc="95" dirty="0"/>
              <a:t>standard </a:t>
            </a:r>
            <a:r>
              <a:rPr sz="4800" spc="85" dirty="0"/>
              <a:t>library</a:t>
            </a:r>
            <a:r>
              <a:rPr sz="4800" spc="-509" dirty="0"/>
              <a:t> </a:t>
            </a:r>
            <a:r>
              <a:rPr sz="4800" spc="125" dirty="0">
                <a:solidFill>
                  <a:srgbClr val="E04B00"/>
                </a:solidFill>
              </a:rPr>
              <a:t>module</a:t>
            </a:r>
            <a:endParaRPr sz="4800"/>
          </a:p>
          <a:p>
            <a:pPr marR="15240" algn="ctr">
              <a:lnSpc>
                <a:spcPct val="100000"/>
              </a:lnSpc>
              <a:spcBef>
                <a:spcPts val="200"/>
              </a:spcBef>
            </a:pPr>
            <a:r>
              <a:rPr sz="9600" b="0" dirty="0">
                <a:latin typeface="SimSun"/>
                <a:cs typeface="SimSun"/>
              </a:rPr>
              <a:t>decimal</a:t>
            </a:r>
            <a:endParaRPr sz="96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2300" y="5575300"/>
            <a:ext cx="4533900" cy="149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275" algn="ctr">
              <a:lnSpc>
                <a:spcPct val="100000"/>
              </a:lnSpc>
            </a:pPr>
            <a:r>
              <a:rPr spc="135" dirty="0"/>
              <a:t>containing </a:t>
            </a:r>
            <a:r>
              <a:rPr spc="80" dirty="0"/>
              <a:t>the</a:t>
            </a:r>
            <a:r>
              <a:rPr spc="-370" dirty="0"/>
              <a:t> </a:t>
            </a:r>
            <a:r>
              <a:rPr spc="85" dirty="0">
                <a:solidFill>
                  <a:srgbClr val="E04B00"/>
                </a:solidFill>
              </a:rPr>
              <a:t>class</a:t>
            </a:r>
          </a:p>
          <a:p>
            <a:pPr marL="1995170">
              <a:lnSpc>
                <a:spcPct val="100000"/>
              </a:lnSpc>
              <a:spcBef>
                <a:spcPts val="1640"/>
              </a:spcBef>
            </a:pPr>
            <a:r>
              <a:rPr sz="9600" b="0" dirty="0">
                <a:latin typeface="SimSun"/>
                <a:cs typeface="SimSun"/>
              </a:rPr>
              <a:t>Decimal</a:t>
            </a:r>
            <a:endParaRPr sz="9600">
              <a:latin typeface="SimSun"/>
              <a:cs typeface="SimSun"/>
            </a:endParaRPr>
          </a:p>
          <a:p>
            <a:pPr marL="293370" marR="5080" indent="1739900">
              <a:lnSpc>
                <a:spcPct val="108800"/>
              </a:lnSpc>
              <a:spcBef>
                <a:spcPts val="2100"/>
              </a:spcBef>
            </a:pPr>
            <a:r>
              <a:rPr sz="3600" b="0" spc="55" dirty="0">
                <a:latin typeface="Calibri"/>
                <a:cs typeface="Calibri"/>
              </a:rPr>
              <a:t>decimal floating </a:t>
            </a:r>
            <a:r>
              <a:rPr sz="3600" b="0" spc="65" dirty="0">
                <a:latin typeface="Calibri"/>
                <a:cs typeface="Calibri"/>
              </a:rPr>
              <a:t>point  </a:t>
            </a:r>
            <a:r>
              <a:rPr sz="3600" b="0" spc="60" dirty="0">
                <a:latin typeface="Calibri"/>
                <a:cs typeface="Calibri"/>
              </a:rPr>
              <a:t>configurable </a:t>
            </a:r>
            <a:r>
              <a:rPr sz="3600" b="0" spc="70" dirty="0">
                <a:latin typeface="Calibri"/>
                <a:cs typeface="Calibri"/>
              </a:rPr>
              <a:t>(although </a:t>
            </a:r>
            <a:r>
              <a:rPr sz="3600" b="0" spc="-5" dirty="0">
                <a:latin typeface="Calibri"/>
                <a:cs typeface="Calibri"/>
              </a:rPr>
              <a:t>finite) </a:t>
            </a:r>
            <a:r>
              <a:rPr sz="3600" b="0" spc="40" dirty="0">
                <a:latin typeface="Calibri"/>
                <a:cs typeface="Calibri"/>
              </a:rPr>
              <a:t>precision  </a:t>
            </a:r>
            <a:r>
              <a:rPr sz="3600" b="0" spc="25" dirty="0">
                <a:latin typeface="Calibri"/>
                <a:cs typeface="Calibri"/>
              </a:rPr>
              <a:t>defaults </a:t>
            </a:r>
            <a:r>
              <a:rPr sz="3600" b="0" spc="15" dirty="0">
                <a:latin typeface="Calibri"/>
                <a:cs typeface="Calibri"/>
              </a:rPr>
              <a:t>to </a:t>
            </a:r>
            <a:r>
              <a:rPr sz="3600" b="0" spc="20" dirty="0">
                <a:latin typeface="Calibri"/>
                <a:cs typeface="Calibri"/>
              </a:rPr>
              <a:t>28 </a:t>
            </a:r>
            <a:r>
              <a:rPr sz="3600" b="0" spc="75" dirty="0">
                <a:latin typeface="Calibri"/>
                <a:cs typeface="Calibri"/>
              </a:rPr>
              <a:t>digits </a:t>
            </a:r>
            <a:r>
              <a:rPr sz="3600" b="0" spc="15" dirty="0">
                <a:latin typeface="Calibri"/>
                <a:cs typeface="Calibri"/>
              </a:rPr>
              <a:t>of </a:t>
            </a:r>
            <a:r>
              <a:rPr sz="3600" b="0" spc="55" dirty="0">
                <a:latin typeface="Calibri"/>
                <a:cs typeface="Calibri"/>
              </a:rPr>
              <a:t>decimal</a:t>
            </a:r>
            <a:r>
              <a:rPr sz="3600" b="0" spc="-465" dirty="0">
                <a:latin typeface="Calibri"/>
                <a:cs typeface="Calibri"/>
              </a:rPr>
              <a:t> </a:t>
            </a:r>
            <a:r>
              <a:rPr sz="3600" b="0" spc="40" dirty="0">
                <a:latin typeface="Calibri"/>
                <a:cs typeface="Calibri"/>
              </a:rPr>
              <a:t>precision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1F548B7-41B1-42CB-A04F-DA1B709238A8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0" y="1651000"/>
            <a:ext cx="711200" cy="55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BF1316"/>
                </a:solidFill>
                <a:latin typeface="SimSun"/>
                <a:cs typeface="SimSun"/>
              </a:rPr>
              <a:t>0.8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6100" y="1651000"/>
            <a:ext cx="711200" cy="55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BF1316"/>
                </a:solidFill>
                <a:latin typeface="SimSun"/>
                <a:cs typeface="SimSun"/>
              </a:rPr>
              <a:t>0.7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0900" y="558800"/>
            <a:ext cx="6197600" cy="55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83865" algn="l"/>
                <a:tab pos="3441065" algn="l"/>
              </a:tabLst>
            </a:pPr>
            <a:r>
              <a:rPr sz="3600" b="0" dirty="0">
                <a:latin typeface="SimSun"/>
                <a:cs typeface="SimSun"/>
              </a:rPr>
              <a:t>Decimal(</a:t>
            </a:r>
            <a:r>
              <a:rPr sz="3600" b="0" dirty="0">
                <a:solidFill>
                  <a:srgbClr val="BF1316"/>
                </a:solidFill>
                <a:latin typeface="SimSun"/>
                <a:cs typeface="SimSun"/>
              </a:rPr>
              <a:t>0.8</a:t>
            </a:r>
            <a:r>
              <a:rPr sz="3600" b="0" dirty="0">
                <a:latin typeface="SimSun"/>
                <a:cs typeface="SimSun"/>
              </a:rPr>
              <a:t>)	-	Decimal(</a:t>
            </a:r>
            <a:r>
              <a:rPr sz="3600" b="0" dirty="0">
                <a:solidFill>
                  <a:srgbClr val="BF1316"/>
                </a:solidFill>
                <a:latin typeface="SimSun"/>
                <a:cs typeface="SimSun"/>
              </a:rPr>
              <a:t>0.7</a:t>
            </a:r>
            <a:r>
              <a:rPr sz="3600" b="0" dirty="0">
                <a:latin typeface="SimSun"/>
                <a:cs typeface="SimSun"/>
              </a:rPr>
              <a:t>)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22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E09F00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2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25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>
              <a:alpha val="41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25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29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429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32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32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835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35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387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5387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41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41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9452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9452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48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648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3517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517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054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054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8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28BBF">
              <a:alpha val="41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4758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461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461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164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164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0867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867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571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9571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8274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274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6977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6977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5680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5680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4384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384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087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3087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1790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1790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0493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0493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9197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9197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900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7900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6603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6603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5306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5306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4009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4009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2713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2713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1416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1416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0119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0119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8822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8822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7526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7526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6229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6229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4932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932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3635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3635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2339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23390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042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042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9745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9745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8448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8448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7151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7151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5855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95855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4558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4558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3261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3261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1964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1964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0668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0668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9371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9371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74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8074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6777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6777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5481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5481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184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4184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2887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82887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1590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590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0294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0294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8997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8997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7700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77005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6403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64036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5106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5106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3810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3810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2513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525134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1216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12168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5" y="0"/>
                </a:lnTo>
                <a:lnTo>
                  <a:pt x="95735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69919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699199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8623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786231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87326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solidFill>
            <a:srgbClr val="C8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73263" y="2788354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5" h="395605">
                <a:moveTo>
                  <a:pt x="0" y="0"/>
                </a:moveTo>
                <a:lnTo>
                  <a:pt x="95736" y="0"/>
                </a:lnTo>
                <a:lnTo>
                  <a:pt x="95736" y="395112"/>
                </a:lnTo>
                <a:lnTo>
                  <a:pt x="0" y="3951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368784" y="3185919"/>
            <a:ext cx="56095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solidFill>
                  <a:srgbClr val="95A5A7"/>
                </a:solidFill>
                <a:latin typeface="Courier New"/>
                <a:cs typeface="Courier New"/>
              </a:rPr>
              <a:t>0011111111101001100110011001100110011001100110011001100110011010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9977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E09F00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9977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0866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0866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7363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17363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2606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2606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476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3476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3472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3472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217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217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0879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60879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69582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69582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828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828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698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698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9569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28BBF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9569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0391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0391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12613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12613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2131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2131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3001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3001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38722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38722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742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4742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56129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56129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64832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64832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7353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7353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8223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8223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9094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9094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99645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99645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08348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08348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17052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17052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925755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925755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4458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34458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43161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43161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51865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51865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60568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60568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69271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69271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77974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77974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86677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86677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95381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95381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04084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04084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12787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12787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21490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21490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6" y="0"/>
                </a:lnTo>
                <a:lnTo>
                  <a:pt x="95736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30194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30194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38897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38897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47600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47600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56303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56303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5007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5007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73710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73710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82413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82413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91116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91116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9982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99820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108523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108523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11722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117226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12592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125929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134632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134632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14333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143336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152039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520394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1607427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1607427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6944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69445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17814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178149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8685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86852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95555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955555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204258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2042589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212962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2129621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221665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2216653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230368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2303686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239071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2390718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247775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solidFill>
            <a:srgbClr val="25B86E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2477750" y="2781300"/>
            <a:ext cx="95885" cy="395605"/>
          </a:xfrm>
          <a:custGeom>
            <a:avLst/>
            <a:gdLst/>
            <a:ahLst/>
            <a:cxnLst/>
            <a:rect l="l" t="t" r="r" b="b"/>
            <a:pathLst>
              <a:path w="95884" h="395605">
                <a:moveTo>
                  <a:pt x="0" y="0"/>
                </a:moveTo>
                <a:lnTo>
                  <a:pt x="95735" y="0"/>
                </a:lnTo>
                <a:lnTo>
                  <a:pt x="95735" y="395110"/>
                </a:lnTo>
                <a:lnTo>
                  <a:pt x="0" y="395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6987862" y="3193433"/>
            <a:ext cx="560832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25" dirty="0">
                <a:solidFill>
                  <a:srgbClr val="95A5A7"/>
                </a:solidFill>
                <a:latin typeface="Courier New"/>
                <a:cs typeface="Courier New"/>
              </a:rPr>
              <a:t>0011111111100110011001100110011001100110011001100110011001100110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241300" y="4318000"/>
            <a:ext cx="585470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SimSun"/>
                <a:cs typeface="SimSun"/>
              </a:rPr>
              <a:t>0.8000000000000000444089209850062616169452667236328125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6692900" y="4318000"/>
            <a:ext cx="585470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SimSun"/>
                <a:cs typeface="SimSun"/>
              </a:rPr>
              <a:t>0.6999999999999999555910790149937383830547332763671875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3048000" y="5511800"/>
            <a:ext cx="6883400" cy="55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SimSun"/>
                <a:cs typeface="SimSun"/>
              </a:rPr>
              <a:t>0.1000000000000000888178419700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7785100" y="6083300"/>
            <a:ext cx="5168900" cy="287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838121" y="6196669"/>
            <a:ext cx="4860198" cy="2502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148695" y="6145683"/>
            <a:ext cx="1942604" cy="838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 rot="21060000">
            <a:off x="8700551" y="7100700"/>
            <a:ext cx="298037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spc="-35" dirty="0">
                <a:latin typeface="Calibri"/>
                <a:cs typeface="Calibri"/>
              </a:rPr>
              <a:t>always </a:t>
            </a:r>
            <a:r>
              <a:rPr sz="3000" b="1" spc="-35" dirty="0">
                <a:solidFill>
                  <a:srgbClr val="BF1316"/>
                </a:solidFill>
                <a:latin typeface="Calibri"/>
                <a:cs typeface="Calibri"/>
              </a:rPr>
              <a:t>quote</a:t>
            </a:r>
            <a:r>
              <a:rPr sz="3000" b="1" spc="-254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literal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70" name="object 270"/>
          <p:cNvSpPr txBox="1"/>
          <p:nvPr/>
        </p:nvSpPr>
        <p:spPr>
          <a:xfrm rot="21060000">
            <a:off x="9008971" y="7553602"/>
            <a:ext cx="251567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r>
              <a:rPr sz="3000" spc="-5" dirty="0">
                <a:latin typeface="Calibri"/>
                <a:cs typeface="Calibri"/>
              </a:rPr>
              <a:t>fractional</a:t>
            </a:r>
            <a:r>
              <a:rPr sz="3000" spc="-210" dirty="0">
                <a:latin typeface="Calibri"/>
                <a:cs typeface="Calibri"/>
              </a:rPr>
              <a:t> </a:t>
            </a:r>
            <a:r>
              <a:rPr sz="3000" spc="-55" dirty="0">
                <a:latin typeface="Calibri"/>
                <a:cs typeface="Calibri"/>
              </a:rPr>
              <a:t>values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273" name="Date Placeholder 27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C719E2E-BFF8-44E6-AE3D-6063AAE73A40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218" y="2410753"/>
            <a:ext cx="10906760" cy="7620"/>
          </a:xfrm>
          <a:custGeom>
            <a:avLst/>
            <a:gdLst/>
            <a:ahLst/>
            <a:cxnLst/>
            <a:rect l="l" t="t" r="r" b="b"/>
            <a:pathLst>
              <a:path w="10906760" h="7619">
                <a:moveTo>
                  <a:pt x="0" y="0"/>
                </a:moveTo>
                <a:lnTo>
                  <a:pt x="10906477" y="7519"/>
                </a:lnTo>
              </a:path>
            </a:pathLst>
          </a:custGeom>
          <a:ln w="38100">
            <a:solidFill>
              <a:srgbClr val="228B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49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49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699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49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6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50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2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B18B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32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B243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4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14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96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7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96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4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25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10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10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489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87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25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25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9000" y="2628900"/>
            <a:ext cx="8691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2965" algn="l"/>
                <a:tab pos="1675764" algn="l"/>
                <a:tab pos="2526665" algn="l"/>
                <a:tab pos="3352165" algn="l"/>
                <a:tab pos="4203065" algn="l"/>
                <a:tab pos="5041265" algn="l"/>
                <a:tab pos="5892165" algn="l"/>
                <a:tab pos="6743065" algn="l"/>
                <a:tab pos="7581265" algn="l"/>
                <a:tab pos="8521065" algn="l"/>
              </a:tabLst>
            </a:pP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10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9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8	</a:t>
            </a:r>
            <a:r>
              <a:rPr sz="2400" spc="235" dirty="0">
                <a:solidFill>
                  <a:srgbClr val="B24385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B24385"/>
                </a:solidFill>
                <a:latin typeface="Calibri"/>
                <a:cs typeface="Calibri"/>
              </a:rPr>
              <a:t>7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6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5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4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	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362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744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253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77900" y="558800"/>
            <a:ext cx="2768600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60"/>
              </a:lnSpc>
              <a:tabLst>
                <a:tab pos="926465" algn="l"/>
                <a:tab pos="2069464" algn="l"/>
                <a:tab pos="2526665" algn="l"/>
              </a:tabLst>
            </a:pPr>
            <a:r>
              <a:rPr sz="3600" b="0" dirty="0">
                <a:solidFill>
                  <a:srgbClr val="797979"/>
                </a:solidFill>
                <a:latin typeface="SimSun"/>
                <a:cs typeface="SimSun"/>
              </a:rPr>
              <a:t>&gt;&gt;&gt;	</a:t>
            </a:r>
            <a:r>
              <a:rPr sz="3600" b="0" dirty="0">
                <a:latin typeface="SimSun"/>
                <a:cs typeface="SimSun"/>
              </a:rPr>
              <a:t>(</a:t>
            </a:r>
            <a:r>
              <a:rPr sz="3600" b="0" dirty="0">
                <a:solidFill>
                  <a:srgbClr val="B24385"/>
                </a:solidFill>
                <a:latin typeface="SimSun"/>
                <a:cs typeface="SimSun"/>
              </a:rPr>
              <a:t>-7</a:t>
            </a:r>
            <a:r>
              <a:rPr sz="3600" b="0" dirty="0">
                <a:latin typeface="SimSun"/>
                <a:cs typeface="SimSun"/>
              </a:rPr>
              <a:t>)	</a:t>
            </a:r>
            <a:r>
              <a:rPr sz="3600" b="0" dirty="0">
                <a:solidFill>
                  <a:srgbClr val="797979"/>
                </a:solidFill>
                <a:latin typeface="SimSun"/>
                <a:cs typeface="SimSun"/>
              </a:rPr>
              <a:t>%	</a:t>
            </a:r>
            <a:r>
              <a:rPr sz="3600" b="0" dirty="0">
                <a:solidFill>
                  <a:srgbClr val="E04B00"/>
                </a:solidFill>
                <a:latin typeface="SimSun"/>
                <a:cs typeface="SimSun"/>
              </a:rPr>
              <a:t>3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3960"/>
              </a:lnSpc>
            </a:pPr>
            <a:r>
              <a:rPr sz="3600" b="0" dirty="0">
                <a:solidFill>
                  <a:srgbClr val="25B86E"/>
                </a:solidFill>
                <a:latin typeface="SimSun"/>
                <a:cs typeface="SimSun"/>
              </a:rPr>
              <a:t>2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9700" y="1600200"/>
            <a:ext cx="18224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5B86E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43100" y="1981201"/>
            <a:ext cx="1550035" cy="0"/>
          </a:xfrm>
          <a:custGeom>
            <a:avLst/>
            <a:gdLst/>
            <a:ahLst/>
            <a:cxnLst/>
            <a:rect l="l" t="t" r="r" b="b"/>
            <a:pathLst>
              <a:path w="1550035">
                <a:moveTo>
                  <a:pt x="1549891" y="0"/>
                </a:moveTo>
                <a:lnTo>
                  <a:pt x="1530841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32031" y="189738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10" y="83820"/>
                </a:ln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3100" y="1861371"/>
            <a:ext cx="0" cy="221615"/>
          </a:xfrm>
          <a:custGeom>
            <a:avLst/>
            <a:gdLst/>
            <a:ahLst/>
            <a:cxnLst/>
            <a:rect l="l" t="t" r="r" b="b"/>
            <a:pathLst>
              <a:path h="221614">
                <a:moveTo>
                  <a:pt x="0" y="0"/>
                </a:moveTo>
                <a:lnTo>
                  <a:pt x="0" y="221428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06800" y="1866900"/>
            <a:ext cx="0" cy="221615"/>
          </a:xfrm>
          <a:custGeom>
            <a:avLst/>
            <a:gdLst/>
            <a:ahLst/>
            <a:cxnLst/>
            <a:rect l="l" t="t" r="r" b="b"/>
            <a:pathLst>
              <a:path h="221614">
                <a:moveTo>
                  <a:pt x="0" y="0"/>
                </a:moveTo>
                <a:lnTo>
                  <a:pt x="0" y="221428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3000" y="7404100"/>
            <a:ext cx="10906760" cy="7620"/>
          </a:xfrm>
          <a:custGeom>
            <a:avLst/>
            <a:gdLst/>
            <a:ahLst/>
            <a:cxnLst/>
            <a:rect l="l" t="t" r="r" b="b"/>
            <a:pathLst>
              <a:path w="10906760" h="7620">
                <a:moveTo>
                  <a:pt x="0" y="0"/>
                </a:moveTo>
                <a:lnTo>
                  <a:pt x="10906478" y="7518"/>
                </a:lnTo>
              </a:path>
            </a:pathLst>
          </a:custGeom>
          <a:ln w="38099">
            <a:solidFill>
              <a:srgbClr val="228B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9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49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49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699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49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17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17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58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940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B18B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940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B243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322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322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704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08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46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46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85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233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461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61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2997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37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976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976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39800" y="7620000"/>
            <a:ext cx="8691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2965" algn="l"/>
                <a:tab pos="1675764" algn="l"/>
                <a:tab pos="2526665" algn="l"/>
                <a:tab pos="3352165" algn="l"/>
                <a:tab pos="4203065" algn="l"/>
                <a:tab pos="5041265" algn="l"/>
                <a:tab pos="5892165" algn="l"/>
                <a:tab pos="6743065" algn="l"/>
                <a:tab pos="7581265" algn="l"/>
                <a:tab pos="8521065" algn="l"/>
              </a:tabLst>
            </a:pP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10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9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8	</a:t>
            </a:r>
            <a:r>
              <a:rPr sz="2400" spc="235" dirty="0">
                <a:solidFill>
                  <a:srgbClr val="B24385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B24385"/>
                </a:solidFill>
                <a:latin typeface="Calibri"/>
                <a:cs typeface="Calibri"/>
              </a:rPr>
              <a:t>7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6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5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4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	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2870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252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9761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57151" y="6972291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>
                <a:moveTo>
                  <a:pt x="0" y="7"/>
                </a:moveTo>
                <a:lnTo>
                  <a:pt x="19050" y="7"/>
                </a:lnTo>
                <a:lnTo>
                  <a:pt x="753229" y="0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0471" y="688847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167638" y="0"/>
                </a:moveTo>
                <a:lnTo>
                  <a:pt x="0" y="83821"/>
                </a:lnTo>
                <a:lnTo>
                  <a:pt x="167639" y="167639"/>
                </a:lnTo>
                <a:lnTo>
                  <a:pt x="125730" y="83819"/>
                </a:lnTo>
                <a:lnTo>
                  <a:pt x="167638" y="0"/>
                </a:lnTo>
                <a:close/>
              </a:path>
            </a:pathLst>
          </a:custGeom>
          <a:solidFill>
            <a:srgbClr val="25B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08500" y="6858000"/>
            <a:ext cx="0" cy="221615"/>
          </a:xfrm>
          <a:custGeom>
            <a:avLst/>
            <a:gdLst/>
            <a:ahLst/>
            <a:cxnLst/>
            <a:rect l="l" t="t" r="r" b="b"/>
            <a:pathLst>
              <a:path h="221615">
                <a:moveTo>
                  <a:pt x="0" y="0"/>
                </a:moveTo>
                <a:lnTo>
                  <a:pt x="0" y="221428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57600" y="6858000"/>
            <a:ext cx="0" cy="221615"/>
          </a:xfrm>
          <a:custGeom>
            <a:avLst/>
            <a:gdLst/>
            <a:ahLst/>
            <a:cxnLst/>
            <a:rect l="l" t="t" r="r" b="b"/>
            <a:pathLst>
              <a:path h="221615">
                <a:moveTo>
                  <a:pt x="0" y="0"/>
                </a:moveTo>
                <a:lnTo>
                  <a:pt x="0" y="221428"/>
                </a:lnTo>
              </a:path>
            </a:pathLst>
          </a:custGeom>
          <a:ln w="38100">
            <a:solidFill>
              <a:srgbClr val="25B8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90600" y="5425440"/>
            <a:ext cx="6426200" cy="152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00"/>
              </a:lnSpc>
              <a:tabLst>
                <a:tab pos="926465" algn="l"/>
                <a:tab pos="3669665" algn="l"/>
                <a:tab pos="4126865" algn="l"/>
              </a:tabLst>
            </a:pPr>
            <a:r>
              <a:rPr sz="3600" dirty="0">
                <a:solidFill>
                  <a:srgbClr val="797979"/>
                </a:solidFill>
                <a:latin typeface="SimSun"/>
                <a:cs typeface="SimSun"/>
              </a:rPr>
              <a:t>&gt;&gt;&gt;	</a:t>
            </a:r>
            <a:r>
              <a:rPr sz="3600" dirty="0">
                <a:latin typeface="SimSun"/>
                <a:cs typeface="SimSun"/>
              </a:rPr>
              <a:t>Decimal(</a:t>
            </a:r>
            <a:r>
              <a:rPr sz="3600" dirty="0">
                <a:solidFill>
                  <a:srgbClr val="B24385"/>
                </a:solidFill>
                <a:latin typeface="SimSun"/>
                <a:cs typeface="SimSun"/>
              </a:rPr>
              <a:t>-7</a:t>
            </a:r>
            <a:r>
              <a:rPr sz="3600" dirty="0">
                <a:latin typeface="SimSun"/>
                <a:cs typeface="SimSun"/>
              </a:rPr>
              <a:t>)	</a:t>
            </a:r>
            <a:r>
              <a:rPr sz="3600" dirty="0">
                <a:solidFill>
                  <a:srgbClr val="797979"/>
                </a:solidFill>
                <a:latin typeface="SimSun"/>
                <a:cs typeface="SimSun"/>
              </a:rPr>
              <a:t>%	</a:t>
            </a:r>
            <a:r>
              <a:rPr sz="3600" dirty="0">
                <a:latin typeface="SimSun"/>
                <a:cs typeface="SimSun"/>
              </a:rPr>
              <a:t>Decimal(</a:t>
            </a:r>
            <a:r>
              <a:rPr sz="3600" dirty="0">
                <a:solidFill>
                  <a:srgbClr val="E04B00"/>
                </a:solidFill>
                <a:latin typeface="SimSun"/>
                <a:cs typeface="SimSun"/>
              </a:rPr>
              <a:t>3</a:t>
            </a:r>
            <a:r>
              <a:rPr sz="3600" dirty="0">
                <a:latin typeface="SimSun"/>
                <a:cs typeface="SimSun"/>
              </a:rPr>
              <a:t>)  Decimal('</a:t>
            </a:r>
            <a:r>
              <a:rPr sz="3600" dirty="0">
                <a:solidFill>
                  <a:srgbClr val="25B86E"/>
                </a:solidFill>
                <a:latin typeface="SimSun"/>
                <a:cs typeface="SimSun"/>
              </a:rPr>
              <a:t>-1</a:t>
            </a:r>
            <a:r>
              <a:rPr sz="3600" dirty="0">
                <a:latin typeface="SimSun"/>
                <a:cs typeface="SimSun"/>
              </a:rPr>
              <a:t>')</a:t>
            </a:r>
            <a:endParaRPr sz="3600">
              <a:latin typeface="SimSun"/>
              <a:cs typeface="SimSun"/>
            </a:endParaRPr>
          </a:p>
          <a:p>
            <a:pPr marR="187325" algn="ctr">
              <a:lnSpc>
                <a:spcPct val="100000"/>
              </a:lnSpc>
              <a:spcBef>
                <a:spcPts val="1680"/>
              </a:spcBef>
            </a:pPr>
            <a:r>
              <a:rPr sz="2400" spc="125" dirty="0">
                <a:solidFill>
                  <a:srgbClr val="25B86E"/>
                </a:solidFill>
                <a:latin typeface="Calibri"/>
                <a:cs typeface="Calibri"/>
              </a:rPr>
              <a:t>−1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904248" y="4165012"/>
            <a:ext cx="3912235" cy="5190490"/>
          </a:xfrm>
          <a:custGeom>
            <a:avLst/>
            <a:gdLst/>
            <a:ahLst/>
            <a:cxnLst/>
            <a:rect l="l" t="t" r="r" b="b"/>
            <a:pathLst>
              <a:path w="3912234" h="5190490">
                <a:moveTo>
                  <a:pt x="255485" y="0"/>
                </a:moveTo>
                <a:lnTo>
                  <a:pt x="0" y="5003144"/>
                </a:lnTo>
                <a:lnTo>
                  <a:pt x="3656709" y="5189875"/>
                </a:lnTo>
                <a:lnTo>
                  <a:pt x="3912196" y="186731"/>
                </a:lnTo>
                <a:lnTo>
                  <a:pt x="2554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80587" y="4002448"/>
            <a:ext cx="4346566" cy="575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 rot="120000">
            <a:off x="11374218" y="9266366"/>
            <a:ext cx="72925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0"/>
              </a:lnSpc>
            </a:pPr>
            <a:r>
              <a:rPr sz="550" dirty="0"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 rot="120000">
            <a:off x="10783000" y="4394717"/>
            <a:ext cx="886620" cy="7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5"/>
              </a:lnSpc>
            </a:pPr>
            <a:r>
              <a:rPr sz="900" b="1" baseline="9259" dirty="0">
                <a:latin typeface="Arial"/>
                <a:cs typeface="Arial"/>
              </a:rPr>
              <a:t>ANSI/IE</a:t>
            </a:r>
            <a:r>
              <a:rPr sz="900" b="1" baseline="4629" dirty="0">
                <a:latin typeface="Arial"/>
                <a:cs typeface="Arial"/>
              </a:rPr>
              <a:t>EE </a:t>
            </a:r>
            <a:r>
              <a:rPr sz="900" b="1" spc="-7" baseline="4629" dirty="0">
                <a:latin typeface="Arial"/>
                <a:cs typeface="Arial"/>
              </a:rPr>
              <a:t>Std</a:t>
            </a:r>
            <a:r>
              <a:rPr sz="900" b="1" spc="-150" baseline="4629" dirty="0">
                <a:latin typeface="Arial"/>
                <a:cs typeface="Arial"/>
              </a:rPr>
              <a:t> </a:t>
            </a:r>
            <a:r>
              <a:rPr sz="900" b="1" spc="-7" baseline="4629" dirty="0">
                <a:latin typeface="Arial"/>
                <a:cs typeface="Arial"/>
              </a:rPr>
              <a:t>854</a:t>
            </a:r>
            <a:r>
              <a:rPr sz="600" b="1" spc="-5" dirty="0">
                <a:latin typeface="Arial"/>
                <a:cs typeface="Arial"/>
              </a:rPr>
              <a:t>-1987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 rot="120000">
            <a:off x="8314802" y="4905242"/>
            <a:ext cx="192215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500" b="1" i="1" baseline="8333" dirty="0">
                <a:latin typeface="Arial"/>
                <a:cs typeface="Arial"/>
              </a:rPr>
              <a:t>An </a:t>
            </a:r>
            <a:r>
              <a:rPr sz="1500" b="1" i="1" spc="-22" baseline="5555" dirty="0">
                <a:latin typeface="Arial"/>
                <a:cs typeface="Arial"/>
              </a:rPr>
              <a:t>Am</a:t>
            </a:r>
            <a:r>
              <a:rPr sz="1500" b="1" i="1" spc="-22" baseline="2777" dirty="0">
                <a:latin typeface="Arial"/>
                <a:cs typeface="Arial"/>
              </a:rPr>
              <a:t>erican </a:t>
            </a:r>
            <a:r>
              <a:rPr sz="1000" b="1" i="1" spc="-10" dirty="0">
                <a:latin typeface="Arial"/>
                <a:cs typeface="Arial"/>
              </a:rPr>
              <a:t>Nation</a:t>
            </a:r>
            <a:r>
              <a:rPr sz="1500" b="1" i="1" spc="-15" baseline="-2777" dirty="0">
                <a:latin typeface="Arial"/>
                <a:cs typeface="Arial"/>
              </a:rPr>
              <a:t>al</a:t>
            </a:r>
            <a:r>
              <a:rPr sz="1500" b="1" i="1" spc="-60" baseline="-2777" dirty="0">
                <a:latin typeface="Arial"/>
                <a:cs typeface="Arial"/>
              </a:rPr>
              <a:t> </a:t>
            </a:r>
            <a:r>
              <a:rPr sz="1500" b="1" i="1" spc="-15" baseline="-2777" dirty="0">
                <a:latin typeface="Arial"/>
                <a:cs typeface="Arial"/>
              </a:rPr>
              <a:t>Standa</a:t>
            </a:r>
            <a:r>
              <a:rPr sz="1500" b="1" i="1" spc="-15" baseline="-5555" dirty="0">
                <a:latin typeface="Arial"/>
                <a:cs typeface="Arial"/>
              </a:rPr>
              <a:t>rd</a:t>
            </a:r>
            <a:endParaRPr sz="1500" baseline="-5555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 rot="120000">
            <a:off x="8293910" y="5297912"/>
            <a:ext cx="3027422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2025" b="1" spc="-22" baseline="8230" dirty="0">
                <a:latin typeface="Arial"/>
                <a:cs typeface="Arial"/>
              </a:rPr>
              <a:t>IE</a:t>
            </a:r>
            <a:r>
              <a:rPr sz="2025" b="1" spc="-22" baseline="6172" dirty="0">
                <a:latin typeface="Arial"/>
                <a:cs typeface="Arial"/>
              </a:rPr>
              <a:t>EE Standar</a:t>
            </a:r>
            <a:r>
              <a:rPr sz="2025" b="1" spc="-22" baseline="2057" dirty="0">
                <a:latin typeface="Arial"/>
                <a:cs typeface="Arial"/>
              </a:rPr>
              <a:t>d </a:t>
            </a:r>
            <a:r>
              <a:rPr sz="2025" b="1" spc="-52" baseline="2057" dirty="0">
                <a:latin typeface="Arial"/>
                <a:cs typeface="Arial"/>
              </a:rPr>
              <a:t>fo</a:t>
            </a:r>
            <a:r>
              <a:rPr sz="1350" b="1" spc="-35" dirty="0">
                <a:latin typeface="Arial"/>
                <a:cs typeface="Arial"/>
              </a:rPr>
              <a:t>r</a:t>
            </a:r>
            <a:r>
              <a:rPr sz="1350" b="1" spc="-70" dirty="0">
                <a:latin typeface="Arial"/>
                <a:cs typeface="Arial"/>
              </a:rPr>
              <a:t> </a:t>
            </a:r>
            <a:r>
              <a:rPr sz="1350" b="1" spc="-10" dirty="0">
                <a:latin typeface="Arial"/>
                <a:cs typeface="Arial"/>
              </a:rPr>
              <a:t>Radix-Indep</a:t>
            </a:r>
            <a:r>
              <a:rPr sz="2025" b="1" spc="-15" baseline="-4115" dirty="0">
                <a:latin typeface="Arial"/>
                <a:cs typeface="Arial"/>
              </a:rPr>
              <a:t>e</a:t>
            </a:r>
            <a:r>
              <a:rPr sz="2025" b="1" spc="-15" baseline="-6172" dirty="0">
                <a:latin typeface="Arial"/>
                <a:cs typeface="Arial"/>
              </a:rPr>
              <a:t>ndent</a:t>
            </a:r>
            <a:endParaRPr sz="2025" baseline="-6172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 rot="120000">
            <a:off x="8283932" y="5456243"/>
            <a:ext cx="2034737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2025" b="1" spc="-37" baseline="8230" dirty="0">
                <a:latin typeface="Arial"/>
                <a:cs typeface="Arial"/>
              </a:rPr>
              <a:t>Float</a:t>
            </a:r>
            <a:r>
              <a:rPr sz="2025" b="1" spc="-37" baseline="6172" dirty="0">
                <a:latin typeface="Arial"/>
                <a:cs typeface="Arial"/>
              </a:rPr>
              <a:t>ing-</a:t>
            </a:r>
            <a:r>
              <a:rPr sz="2025" b="1" spc="-37" baseline="4115" dirty="0">
                <a:latin typeface="Arial"/>
                <a:cs typeface="Arial"/>
              </a:rPr>
              <a:t>Poi</a:t>
            </a:r>
            <a:r>
              <a:rPr sz="2025" b="1" spc="-37" baseline="2057" dirty="0">
                <a:latin typeface="Arial"/>
                <a:cs typeface="Arial"/>
              </a:rPr>
              <a:t>nt</a:t>
            </a:r>
            <a:r>
              <a:rPr sz="2025" b="1" spc="-75" baseline="2057" dirty="0">
                <a:latin typeface="Arial"/>
                <a:cs typeface="Arial"/>
              </a:rPr>
              <a:t> </a:t>
            </a:r>
            <a:r>
              <a:rPr sz="2025" b="1" spc="-22" baseline="2057" dirty="0">
                <a:latin typeface="Arial"/>
                <a:cs typeface="Arial"/>
              </a:rPr>
              <a:t>Ari</a:t>
            </a:r>
            <a:r>
              <a:rPr sz="1350" b="1" spc="-15" dirty="0">
                <a:latin typeface="Arial"/>
                <a:cs typeface="Arial"/>
              </a:rPr>
              <a:t>thmetic</a:t>
            </a:r>
            <a:endParaRPr sz="13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 rot="120000">
            <a:off x="8251465" y="6127149"/>
            <a:ext cx="247673" cy="6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"/>
              </a:lnSpc>
            </a:pPr>
            <a:r>
              <a:rPr sz="500" dirty="0">
                <a:latin typeface="Arial"/>
                <a:cs typeface="Arial"/>
              </a:rPr>
              <a:t>Sp</a:t>
            </a:r>
            <a:r>
              <a:rPr sz="500" spc="-25" dirty="0">
                <a:latin typeface="Arial"/>
                <a:cs typeface="Arial"/>
              </a:rPr>
              <a:t>o</a:t>
            </a:r>
            <a:r>
              <a:rPr sz="500" dirty="0">
                <a:latin typeface="Arial"/>
                <a:cs typeface="Arial"/>
              </a:rPr>
              <a:t>nsor</a:t>
            </a:r>
            <a:endParaRPr sz="5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 rot="120000">
            <a:off x="8249042" y="6263820"/>
            <a:ext cx="2342505" cy="7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5"/>
              </a:lnSpc>
            </a:pPr>
            <a:r>
              <a:rPr sz="900" b="1" spc="-7" baseline="18518" dirty="0">
                <a:latin typeface="Arial"/>
                <a:cs typeface="Arial"/>
              </a:rPr>
              <a:t>Te</a:t>
            </a:r>
            <a:r>
              <a:rPr sz="900" b="1" spc="-7" baseline="13888" dirty="0">
                <a:latin typeface="Arial"/>
                <a:cs typeface="Arial"/>
              </a:rPr>
              <a:t>chnical </a:t>
            </a:r>
            <a:r>
              <a:rPr sz="900" b="1" baseline="13888" dirty="0">
                <a:latin typeface="Arial"/>
                <a:cs typeface="Arial"/>
              </a:rPr>
              <a:t>Com</a:t>
            </a:r>
            <a:r>
              <a:rPr sz="900" b="1" baseline="9259" dirty="0">
                <a:latin typeface="Arial"/>
                <a:cs typeface="Arial"/>
              </a:rPr>
              <a:t>mittee on </a:t>
            </a:r>
            <a:r>
              <a:rPr sz="900" b="1" spc="-7" baseline="4629" dirty="0">
                <a:latin typeface="Arial"/>
                <a:cs typeface="Arial"/>
              </a:rPr>
              <a:t>Microproc</a:t>
            </a:r>
            <a:r>
              <a:rPr sz="600" b="1" spc="-5" dirty="0">
                <a:latin typeface="Arial"/>
                <a:cs typeface="Arial"/>
              </a:rPr>
              <a:t>essors </a:t>
            </a:r>
            <a:r>
              <a:rPr sz="600" b="1" dirty="0">
                <a:latin typeface="Arial"/>
                <a:cs typeface="Arial"/>
              </a:rPr>
              <a:t>and</a:t>
            </a:r>
            <a:r>
              <a:rPr sz="600" b="1" spc="20" dirty="0">
                <a:latin typeface="Arial"/>
                <a:cs typeface="Arial"/>
              </a:rPr>
              <a:t> </a:t>
            </a:r>
            <a:r>
              <a:rPr sz="900" b="1" baseline="-4629" dirty="0">
                <a:latin typeface="Arial"/>
                <a:cs typeface="Arial"/>
              </a:rPr>
              <a:t>Microcom</a:t>
            </a:r>
            <a:r>
              <a:rPr sz="900" b="1" baseline="-9259" dirty="0">
                <a:latin typeface="Arial"/>
                <a:cs typeface="Arial"/>
              </a:rPr>
              <a:t>puters</a:t>
            </a:r>
            <a:endParaRPr sz="900" baseline="-9259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 rot="120000">
            <a:off x="8239521" y="6301744"/>
            <a:ext cx="226773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sz="600" b="1" dirty="0">
                <a:latin typeface="Arial"/>
                <a:cs typeface="Arial"/>
              </a:rPr>
              <a:t>of</a:t>
            </a:r>
            <a:r>
              <a:rPr sz="600" b="1" spc="-9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the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 rot="120000">
            <a:off x="8239455" y="6409942"/>
            <a:ext cx="870173" cy="7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5"/>
              </a:lnSpc>
            </a:pPr>
            <a:r>
              <a:rPr sz="900" b="1" spc="-7" baseline="9259" dirty="0">
                <a:latin typeface="Arial"/>
                <a:cs typeface="Arial"/>
              </a:rPr>
              <a:t>IEEE C</a:t>
            </a:r>
            <a:r>
              <a:rPr sz="900" b="1" spc="-7" baseline="4629" dirty="0">
                <a:latin typeface="Arial"/>
                <a:cs typeface="Arial"/>
              </a:rPr>
              <a:t>omputer</a:t>
            </a:r>
            <a:r>
              <a:rPr sz="900" b="1" spc="-75" baseline="4629" dirty="0">
                <a:latin typeface="Arial"/>
                <a:cs typeface="Arial"/>
              </a:rPr>
              <a:t> </a:t>
            </a:r>
            <a:r>
              <a:rPr sz="900" b="1" spc="-7" baseline="4629" dirty="0">
                <a:latin typeface="Arial"/>
                <a:cs typeface="Arial"/>
              </a:rPr>
              <a:t>S</a:t>
            </a:r>
            <a:r>
              <a:rPr sz="600" b="1" spc="-5" dirty="0">
                <a:latin typeface="Arial"/>
                <a:cs typeface="Arial"/>
              </a:rPr>
              <a:t>ociety</a:t>
            </a:r>
            <a:endParaRPr sz="6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 rot="120000">
            <a:off x="8226567" y="6670223"/>
            <a:ext cx="820224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spc="-15" baseline="10101" dirty="0">
                <a:latin typeface="Arial"/>
                <a:cs typeface="Arial"/>
              </a:rPr>
              <a:t>Appro</a:t>
            </a:r>
            <a:r>
              <a:rPr sz="825" spc="-15" baseline="5050" dirty="0">
                <a:latin typeface="Arial"/>
                <a:cs typeface="Arial"/>
              </a:rPr>
              <a:t>ved March 12</a:t>
            </a:r>
            <a:r>
              <a:rPr sz="550" spc="-10" dirty="0">
                <a:latin typeface="Arial"/>
                <a:cs typeface="Arial"/>
              </a:rPr>
              <a:t>,</a:t>
            </a:r>
            <a:r>
              <a:rPr sz="550" spc="-35" dirty="0">
                <a:latin typeface="Arial"/>
                <a:cs typeface="Arial"/>
              </a:rPr>
              <a:t> </a:t>
            </a:r>
            <a:r>
              <a:rPr sz="550" spc="-5" dirty="0">
                <a:latin typeface="Arial"/>
                <a:cs typeface="Arial"/>
              </a:rPr>
              <a:t>1987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 rot="120000">
            <a:off x="8222967" y="6742758"/>
            <a:ext cx="862622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spc="-7" baseline="10101" dirty="0">
                <a:latin typeface="Arial"/>
                <a:cs typeface="Arial"/>
              </a:rPr>
              <a:t>Reaf</a:t>
            </a:r>
            <a:r>
              <a:rPr sz="825" spc="-7" baseline="5050" dirty="0">
                <a:latin typeface="Arial"/>
                <a:cs typeface="Arial"/>
              </a:rPr>
              <a:t>firmed Marc</a:t>
            </a:r>
            <a:r>
              <a:rPr sz="550" spc="-5" dirty="0">
                <a:latin typeface="Arial"/>
                <a:cs typeface="Arial"/>
              </a:rPr>
              <a:t>h </a:t>
            </a:r>
            <a:r>
              <a:rPr sz="550" dirty="0">
                <a:latin typeface="Arial"/>
                <a:cs typeface="Arial"/>
              </a:rPr>
              <a:t>17,</a:t>
            </a:r>
            <a:r>
              <a:rPr sz="550" spc="-9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1994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 rot="120000">
            <a:off x="8216642" y="6854641"/>
            <a:ext cx="832229" cy="7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5"/>
              </a:lnSpc>
            </a:pPr>
            <a:r>
              <a:rPr sz="900" b="1" spc="-7" baseline="9259" dirty="0">
                <a:latin typeface="Arial"/>
                <a:cs typeface="Arial"/>
              </a:rPr>
              <a:t>IEEE </a:t>
            </a:r>
            <a:r>
              <a:rPr sz="900" b="1" spc="-7" baseline="4629" dirty="0">
                <a:latin typeface="Arial"/>
                <a:cs typeface="Arial"/>
              </a:rPr>
              <a:t>Standards</a:t>
            </a:r>
            <a:r>
              <a:rPr sz="900" b="1" spc="-82" baseline="4629" dirty="0">
                <a:latin typeface="Arial"/>
                <a:cs typeface="Arial"/>
              </a:rPr>
              <a:t> </a:t>
            </a:r>
            <a:r>
              <a:rPr sz="600" b="1" spc="-5" dirty="0">
                <a:latin typeface="Arial"/>
                <a:cs typeface="Arial"/>
              </a:rPr>
              <a:t>Board</a:t>
            </a:r>
            <a:endParaRPr sz="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 rot="120000">
            <a:off x="8208553" y="7029550"/>
            <a:ext cx="968357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spc="-15" baseline="10101" dirty="0">
                <a:latin typeface="Arial"/>
                <a:cs typeface="Arial"/>
              </a:rPr>
              <a:t>Approved S</a:t>
            </a:r>
            <a:r>
              <a:rPr sz="825" spc="-15" baseline="5050" dirty="0">
                <a:latin typeface="Arial"/>
                <a:cs typeface="Arial"/>
              </a:rPr>
              <a:t>eptember 10</a:t>
            </a:r>
            <a:r>
              <a:rPr sz="550" spc="-10" dirty="0">
                <a:latin typeface="Arial"/>
                <a:cs typeface="Arial"/>
              </a:rPr>
              <a:t>,</a:t>
            </a:r>
            <a:r>
              <a:rPr sz="550" spc="-20" dirty="0">
                <a:latin typeface="Arial"/>
                <a:cs typeface="Arial"/>
              </a:rPr>
              <a:t> </a:t>
            </a:r>
            <a:r>
              <a:rPr sz="550" spc="-5" dirty="0">
                <a:latin typeface="Arial"/>
                <a:cs typeface="Arial"/>
              </a:rPr>
              <a:t>1987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 rot="120000">
            <a:off x="8204923" y="7097189"/>
            <a:ext cx="886042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spc="-7" baseline="10101" dirty="0">
                <a:latin typeface="Arial"/>
                <a:cs typeface="Arial"/>
              </a:rPr>
              <a:t>Reaf</a:t>
            </a:r>
            <a:r>
              <a:rPr sz="825" spc="-7" baseline="5050" dirty="0">
                <a:latin typeface="Arial"/>
                <a:cs typeface="Arial"/>
              </a:rPr>
              <a:t>firmed Augus</a:t>
            </a:r>
            <a:r>
              <a:rPr sz="550" spc="-5" dirty="0">
                <a:latin typeface="Arial"/>
                <a:cs typeface="Arial"/>
              </a:rPr>
              <a:t>t </a:t>
            </a:r>
            <a:r>
              <a:rPr sz="550" dirty="0">
                <a:latin typeface="Arial"/>
                <a:cs typeface="Arial"/>
              </a:rPr>
              <a:t>23,</a:t>
            </a:r>
            <a:r>
              <a:rPr sz="550" spc="-7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1994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 rot="120000">
            <a:off x="8198877" y="7225086"/>
            <a:ext cx="1415596" cy="7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5"/>
              </a:lnSpc>
            </a:pPr>
            <a:r>
              <a:rPr sz="900" b="1" spc="-7" baseline="13888" dirty="0">
                <a:latin typeface="Arial"/>
                <a:cs typeface="Arial"/>
              </a:rPr>
              <a:t>American </a:t>
            </a:r>
            <a:r>
              <a:rPr sz="900" b="1" baseline="13888" dirty="0">
                <a:latin typeface="Arial"/>
                <a:cs typeface="Arial"/>
              </a:rPr>
              <a:t>Na</a:t>
            </a:r>
            <a:r>
              <a:rPr sz="900" b="1" baseline="9259" dirty="0">
                <a:latin typeface="Arial"/>
                <a:cs typeface="Arial"/>
              </a:rPr>
              <a:t>tional St</a:t>
            </a:r>
            <a:r>
              <a:rPr sz="900" b="1" baseline="4629" dirty="0">
                <a:latin typeface="Arial"/>
                <a:cs typeface="Arial"/>
              </a:rPr>
              <a:t>andards</a:t>
            </a:r>
            <a:r>
              <a:rPr sz="900" b="1" spc="-52" baseline="4629" dirty="0">
                <a:latin typeface="Arial"/>
                <a:cs typeface="Arial"/>
              </a:rPr>
              <a:t> </a:t>
            </a:r>
            <a:r>
              <a:rPr sz="900" b="1" spc="-7" baseline="4629" dirty="0">
                <a:latin typeface="Arial"/>
                <a:cs typeface="Arial"/>
              </a:rPr>
              <a:t>Ins</a:t>
            </a:r>
            <a:r>
              <a:rPr sz="600" b="1" spc="-5" dirty="0">
                <a:latin typeface="Arial"/>
                <a:cs typeface="Arial"/>
              </a:rPr>
              <a:t>titute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198080" y="7430144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4">
                <a:moveTo>
                  <a:pt x="0" y="0"/>
                </a:moveTo>
                <a:lnTo>
                  <a:pt x="255336" y="0"/>
                </a:lnTo>
              </a:path>
            </a:pathLst>
          </a:custGeom>
          <a:ln w="16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 rot="120000">
            <a:off x="8184474" y="7481683"/>
            <a:ext cx="612957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baseline="5050" dirty="0">
                <a:latin typeface="Times New Roman"/>
                <a:cs typeface="Times New Roman"/>
              </a:rPr>
              <a:t>© </a:t>
            </a:r>
            <a:r>
              <a:rPr sz="825" spc="-15" baseline="5050" dirty="0">
                <a:latin typeface="Times New Roman"/>
                <a:cs typeface="Times New Roman"/>
              </a:rPr>
              <a:t>Copyright </a:t>
            </a:r>
            <a:r>
              <a:rPr sz="550" spc="-5" dirty="0">
                <a:latin typeface="Times New Roman"/>
                <a:cs typeface="Times New Roman"/>
              </a:rPr>
              <a:t>1987</a:t>
            </a:r>
            <a:r>
              <a:rPr sz="550" spc="-80" dirty="0">
                <a:latin typeface="Times New Roman"/>
                <a:cs typeface="Times New Roman"/>
              </a:rPr>
              <a:t> </a:t>
            </a:r>
            <a:r>
              <a:rPr sz="550" spc="-5" dirty="0">
                <a:latin typeface="Times New Roman"/>
                <a:cs typeface="Times New Roman"/>
              </a:rPr>
              <a:t>by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 rot="120000">
            <a:off x="8179290" y="7624023"/>
            <a:ext cx="1722901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825" b="1" spc="-7" baseline="10101" dirty="0">
                <a:latin typeface="Times New Roman"/>
                <a:cs typeface="Times New Roman"/>
              </a:rPr>
              <a:t>The </a:t>
            </a:r>
            <a:r>
              <a:rPr sz="825" b="1" spc="-15" baseline="10101" dirty="0">
                <a:latin typeface="Times New Roman"/>
                <a:cs typeface="Times New Roman"/>
              </a:rPr>
              <a:t>Instit</a:t>
            </a:r>
            <a:r>
              <a:rPr sz="825" b="1" spc="-15" baseline="5050" dirty="0">
                <a:latin typeface="Times New Roman"/>
                <a:cs typeface="Times New Roman"/>
              </a:rPr>
              <a:t>ute </a:t>
            </a:r>
            <a:r>
              <a:rPr sz="825" b="1" baseline="5050" dirty="0">
                <a:latin typeface="Times New Roman"/>
                <a:cs typeface="Times New Roman"/>
              </a:rPr>
              <a:t>of </a:t>
            </a:r>
            <a:r>
              <a:rPr sz="825" b="1" spc="-7" baseline="5050" dirty="0">
                <a:latin typeface="Times New Roman"/>
                <a:cs typeface="Times New Roman"/>
              </a:rPr>
              <a:t>Electric</a:t>
            </a:r>
            <a:r>
              <a:rPr sz="550" b="1" spc="-5" dirty="0">
                <a:latin typeface="Times New Roman"/>
                <a:cs typeface="Times New Roman"/>
              </a:rPr>
              <a:t>al and </a:t>
            </a:r>
            <a:r>
              <a:rPr sz="550" b="1" spc="-10" dirty="0">
                <a:latin typeface="Times New Roman"/>
                <a:cs typeface="Times New Roman"/>
              </a:rPr>
              <a:t>Electr</a:t>
            </a:r>
            <a:r>
              <a:rPr sz="825" b="1" spc="-15" baseline="-5050" dirty="0">
                <a:latin typeface="Times New Roman"/>
                <a:cs typeface="Times New Roman"/>
              </a:rPr>
              <a:t>onics </a:t>
            </a:r>
            <a:r>
              <a:rPr sz="825" b="1" spc="-7" baseline="-5050" dirty="0">
                <a:latin typeface="Times New Roman"/>
                <a:cs typeface="Times New Roman"/>
              </a:rPr>
              <a:t>Engin</a:t>
            </a:r>
            <a:r>
              <a:rPr sz="825" b="1" spc="-7" baseline="-10101" dirty="0">
                <a:latin typeface="Times New Roman"/>
                <a:cs typeface="Times New Roman"/>
              </a:rPr>
              <a:t>eers,</a:t>
            </a:r>
            <a:r>
              <a:rPr sz="825" b="1" spc="67" baseline="-10101" dirty="0">
                <a:latin typeface="Times New Roman"/>
                <a:cs typeface="Times New Roman"/>
              </a:rPr>
              <a:t> </a:t>
            </a:r>
            <a:r>
              <a:rPr sz="825" b="1" spc="-15" baseline="-10101" dirty="0">
                <a:latin typeface="Times New Roman"/>
                <a:cs typeface="Times New Roman"/>
              </a:rPr>
              <a:t>Inc</a:t>
            </a:r>
            <a:endParaRPr sz="825" baseline="-10101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 rot="120000">
            <a:off x="8175668" y="7688895"/>
            <a:ext cx="1465340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b="1" spc="-7" baseline="20202" dirty="0">
                <a:latin typeface="Times New Roman"/>
                <a:cs typeface="Times New Roman"/>
              </a:rPr>
              <a:t>34</a:t>
            </a:r>
            <a:r>
              <a:rPr sz="825" b="1" spc="-7" baseline="15151" dirty="0">
                <a:latin typeface="Times New Roman"/>
                <a:cs typeface="Times New Roman"/>
              </a:rPr>
              <a:t>5 </a:t>
            </a:r>
            <a:r>
              <a:rPr sz="825" b="1" spc="-15" baseline="15151" dirty="0">
                <a:latin typeface="Times New Roman"/>
                <a:cs typeface="Times New Roman"/>
              </a:rPr>
              <a:t>East </a:t>
            </a:r>
            <a:r>
              <a:rPr sz="825" b="1" spc="-7" baseline="15151" dirty="0">
                <a:latin typeface="Times New Roman"/>
                <a:cs typeface="Times New Roman"/>
              </a:rPr>
              <a:t>47th </a:t>
            </a:r>
            <a:r>
              <a:rPr sz="825" b="1" spc="-15" baseline="10101" dirty="0">
                <a:latin typeface="Times New Roman"/>
                <a:cs typeface="Times New Roman"/>
              </a:rPr>
              <a:t>Street, </a:t>
            </a:r>
            <a:r>
              <a:rPr sz="825" b="1" baseline="10101" dirty="0">
                <a:latin typeface="Times New Roman"/>
                <a:cs typeface="Times New Roman"/>
              </a:rPr>
              <a:t>New Yor</a:t>
            </a:r>
            <a:r>
              <a:rPr sz="825" b="1" baseline="5050" dirty="0">
                <a:latin typeface="Times New Roman"/>
                <a:cs typeface="Times New Roman"/>
              </a:rPr>
              <a:t>k, NY 10017,</a:t>
            </a:r>
            <a:r>
              <a:rPr sz="825" b="1" spc="-52" baseline="5050" dirty="0">
                <a:latin typeface="Times New Roman"/>
                <a:cs typeface="Times New Roman"/>
              </a:rPr>
              <a:t> </a:t>
            </a:r>
            <a:r>
              <a:rPr sz="550" b="1" spc="-5" dirty="0">
                <a:latin typeface="Times New Roman"/>
                <a:cs typeface="Times New Roman"/>
              </a:rPr>
              <a:t>USA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 rot="120000">
            <a:off x="8169313" y="7848542"/>
            <a:ext cx="3321784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i="1" baseline="30303" dirty="0">
                <a:latin typeface="Times New Roman"/>
                <a:cs typeface="Times New Roman"/>
              </a:rPr>
              <a:t>No part of </a:t>
            </a:r>
            <a:r>
              <a:rPr sz="825" i="1" spc="-7" baseline="30303" dirty="0">
                <a:latin typeface="Times New Roman"/>
                <a:cs typeface="Times New Roman"/>
              </a:rPr>
              <a:t>th</a:t>
            </a:r>
            <a:r>
              <a:rPr sz="825" i="1" spc="-7" baseline="25252" dirty="0">
                <a:latin typeface="Times New Roman"/>
                <a:cs typeface="Times New Roman"/>
              </a:rPr>
              <a:t>is publication </a:t>
            </a:r>
            <a:r>
              <a:rPr sz="825" i="1" baseline="20202" dirty="0">
                <a:latin typeface="Times New Roman"/>
                <a:cs typeface="Times New Roman"/>
              </a:rPr>
              <a:t>may </a:t>
            </a:r>
            <a:r>
              <a:rPr sz="825" i="1" spc="-15" baseline="20202" dirty="0">
                <a:latin typeface="Times New Roman"/>
                <a:cs typeface="Times New Roman"/>
              </a:rPr>
              <a:t>be </a:t>
            </a:r>
            <a:r>
              <a:rPr sz="825" i="1" spc="-7" baseline="20202" dirty="0">
                <a:latin typeface="Times New Roman"/>
                <a:cs typeface="Times New Roman"/>
              </a:rPr>
              <a:t>reproduc</a:t>
            </a:r>
            <a:r>
              <a:rPr sz="825" i="1" spc="-7" baseline="15151" dirty="0">
                <a:latin typeface="Times New Roman"/>
                <a:cs typeface="Times New Roman"/>
              </a:rPr>
              <a:t>ed </a:t>
            </a:r>
            <a:r>
              <a:rPr sz="825" i="1" spc="-15" baseline="15151" dirty="0">
                <a:latin typeface="Times New Roman"/>
                <a:cs typeface="Times New Roman"/>
              </a:rPr>
              <a:t>in </a:t>
            </a:r>
            <a:r>
              <a:rPr sz="825" i="1" spc="-7" baseline="15151" dirty="0">
                <a:latin typeface="Times New Roman"/>
                <a:cs typeface="Times New Roman"/>
              </a:rPr>
              <a:t>any </a:t>
            </a:r>
            <a:r>
              <a:rPr sz="825" i="1" spc="-15" baseline="10101" dirty="0">
                <a:latin typeface="Times New Roman"/>
                <a:cs typeface="Times New Roman"/>
              </a:rPr>
              <a:t>form, in </a:t>
            </a:r>
            <a:r>
              <a:rPr sz="825" i="1" baseline="10101" dirty="0">
                <a:latin typeface="Times New Roman"/>
                <a:cs typeface="Times New Roman"/>
              </a:rPr>
              <a:t>an </a:t>
            </a:r>
            <a:r>
              <a:rPr sz="825" i="1" spc="-7" baseline="10101" dirty="0">
                <a:latin typeface="Times New Roman"/>
                <a:cs typeface="Times New Roman"/>
              </a:rPr>
              <a:t>ele</a:t>
            </a:r>
            <a:r>
              <a:rPr sz="825" i="1" spc="-7" baseline="5050" dirty="0">
                <a:latin typeface="Times New Roman"/>
                <a:cs typeface="Times New Roman"/>
              </a:rPr>
              <a:t>ctronic </a:t>
            </a:r>
            <a:r>
              <a:rPr sz="825" i="1" spc="-15" baseline="5050" dirty="0">
                <a:latin typeface="Times New Roman"/>
                <a:cs typeface="Times New Roman"/>
              </a:rPr>
              <a:t>retrie</a:t>
            </a:r>
            <a:r>
              <a:rPr sz="550" i="1" spc="-10" dirty="0">
                <a:latin typeface="Times New Roman"/>
                <a:cs typeface="Times New Roman"/>
              </a:rPr>
              <a:t>val system </a:t>
            </a:r>
            <a:r>
              <a:rPr sz="550" i="1" dirty="0">
                <a:latin typeface="Times New Roman"/>
                <a:cs typeface="Times New Roman"/>
              </a:rPr>
              <a:t>or </a:t>
            </a:r>
            <a:r>
              <a:rPr sz="825" i="1" spc="-7" baseline="-5050" dirty="0">
                <a:latin typeface="Times New Roman"/>
                <a:cs typeface="Times New Roman"/>
              </a:rPr>
              <a:t>otherwise, </a:t>
            </a:r>
            <a:r>
              <a:rPr sz="825" i="1" baseline="-5050" dirty="0">
                <a:latin typeface="Times New Roman"/>
                <a:cs typeface="Times New Roman"/>
              </a:rPr>
              <a:t>without</a:t>
            </a:r>
            <a:r>
              <a:rPr sz="825" i="1" spc="-67" baseline="-5050" dirty="0">
                <a:latin typeface="Times New Roman"/>
                <a:cs typeface="Times New Roman"/>
              </a:rPr>
              <a:t> </a:t>
            </a:r>
            <a:r>
              <a:rPr sz="825" i="1" spc="-7" baseline="-10101" dirty="0">
                <a:latin typeface="Times New Roman"/>
                <a:cs typeface="Times New Roman"/>
              </a:rPr>
              <a:t>the</a:t>
            </a:r>
            <a:endParaRPr sz="825" baseline="-10101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 rot="120000">
            <a:off x="8166251" y="7865252"/>
            <a:ext cx="1176824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825" i="1" spc="-7" baseline="15151" dirty="0">
                <a:latin typeface="Times New Roman"/>
                <a:cs typeface="Times New Roman"/>
              </a:rPr>
              <a:t>prior wr</a:t>
            </a:r>
            <a:r>
              <a:rPr sz="825" i="1" spc="-7" baseline="10101" dirty="0">
                <a:latin typeface="Times New Roman"/>
                <a:cs typeface="Times New Roman"/>
              </a:rPr>
              <a:t>itten permis</a:t>
            </a:r>
            <a:r>
              <a:rPr sz="825" i="1" spc="-7" baseline="5050" dirty="0">
                <a:latin typeface="Times New Roman"/>
                <a:cs typeface="Times New Roman"/>
              </a:rPr>
              <a:t>sion </a:t>
            </a:r>
            <a:r>
              <a:rPr sz="825" i="1" baseline="5050" dirty="0">
                <a:latin typeface="Times New Roman"/>
                <a:cs typeface="Times New Roman"/>
              </a:rPr>
              <a:t>of the</a:t>
            </a:r>
            <a:r>
              <a:rPr sz="825" i="1" spc="-89" baseline="5050" dirty="0">
                <a:latin typeface="Times New Roman"/>
                <a:cs typeface="Times New Roman"/>
              </a:rPr>
              <a:t> </a:t>
            </a:r>
            <a:r>
              <a:rPr sz="825" i="1" spc="-7" baseline="5050" dirty="0">
                <a:latin typeface="Times New Roman"/>
                <a:cs typeface="Times New Roman"/>
              </a:rPr>
              <a:t>publi</a:t>
            </a:r>
            <a:r>
              <a:rPr sz="550" i="1" spc="-5" dirty="0">
                <a:latin typeface="Times New Roman"/>
                <a:cs typeface="Times New Roman"/>
              </a:rPr>
              <a:t>sher.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88" name="Date Placeholder 8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FF940B3-2C28-48EC-8132-E6DC3853678B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00" y="4140200"/>
            <a:ext cx="104775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1034" y="1231979"/>
            <a:ext cx="5404485" cy="151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45490">
              <a:lnSpc>
                <a:spcPct val="100699"/>
              </a:lnSpc>
            </a:pPr>
            <a:r>
              <a:rPr sz="4800" spc="100" dirty="0"/>
              <a:t>This important  </a:t>
            </a:r>
            <a:r>
              <a:rPr sz="4800" spc="85" dirty="0">
                <a:solidFill>
                  <a:srgbClr val="E04B00"/>
                </a:solidFill>
              </a:rPr>
              <a:t>identity </a:t>
            </a:r>
            <a:r>
              <a:rPr sz="4800" spc="65" dirty="0"/>
              <a:t>is</a:t>
            </a:r>
            <a:r>
              <a:rPr sz="4800" spc="-310" dirty="0"/>
              <a:t> </a:t>
            </a:r>
            <a:r>
              <a:rPr sz="4800" spc="95" dirty="0"/>
              <a:t>preserved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54100" y="4114800"/>
            <a:ext cx="10185400" cy="383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044064" algn="l"/>
                <a:tab pos="3263265" algn="l"/>
                <a:tab pos="4482465" algn="l"/>
                <a:tab pos="5701665" algn="l"/>
                <a:tab pos="6514465" algn="l"/>
                <a:tab pos="7327265" algn="l"/>
                <a:tab pos="8140065" algn="l"/>
                <a:tab pos="8952865" algn="l"/>
                <a:tab pos="9765665" algn="l"/>
              </a:tabLst>
            </a:pPr>
            <a:r>
              <a:rPr sz="6400" dirty="0">
                <a:latin typeface="SimSun"/>
                <a:cs typeface="SimSun"/>
              </a:rPr>
              <a:t>x	==	(x	</a:t>
            </a:r>
            <a:r>
              <a:rPr sz="6400" dirty="0">
                <a:solidFill>
                  <a:srgbClr val="E04B00"/>
                </a:solidFill>
                <a:latin typeface="SimSun"/>
                <a:cs typeface="SimSun"/>
              </a:rPr>
              <a:t>//	</a:t>
            </a:r>
            <a:r>
              <a:rPr sz="6400" dirty="0">
                <a:latin typeface="SimSun"/>
                <a:cs typeface="SimSun"/>
              </a:rPr>
              <a:t>y)	*	y	+	x	</a:t>
            </a:r>
            <a:r>
              <a:rPr sz="6400" dirty="0">
                <a:solidFill>
                  <a:srgbClr val="E04B00"/>
                </a:solidFill>
                <a:latin typeface="SimSun"/>
                <a:cs typeface="SimSun"/>
              </a:rPr>
              <a:t>%	</a:t>
            </a:r>
            <a:r>
              <a:rPr sz="6400" dirty="0">
                <a:latin typeface="SimSun"/>
                <a:cs typeface="SimSun"/>
              </a:rPr>
              <a:t>y</a:t>
            </a:r>
            <a:endParaRPr sz="6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9200">
              <a:latin typeface="Times New Roman"/>
              <a:cs typeface="Times New Roman"/>
            </a:endParaRPr>
          </a:p>
          <a:p>
            <a:pPr marL="3709670" marR="421005" indent="-2374900">
              <a:lnSpc>
                <a:spcPct val="100699"/>
              </a:lnSpc>
            </a:pPr>
            <a:r>
              <a:rPr sz="4800" b="1" spc="105" dirty="0">
                <a:latin typeface="Calibri"/>
                <a:cs typeface="Calibri"/>
              </a:rPr>
              <a:t>so </a:t>
            </a:r>
            <a:r>
              <a:rPr sz="4800" b="1" spc="110" dirty="0">
                <a:solidFill>
                  <a:srgbClr val="E04B00"/>
                </a:solidFill>
                <a:latin typeface="Calibri"/>
                <a:cs typeface="Calibri"/>
              </a:rPr>
              <a:t>integer division </a:t>
            </a:r>
            <a:r>
              <a:rPr sz="4800" b="1" spc="150" dirty="0">
                <a:latin typeface="Calibri"/>
                <a:cs typeface="Calibri"/>
              </a:rPr>
              <a:t>and</a:t>
            </a:r>
            <a:r>
              <a:rPr sz="4800" b="1" spc="-740" dirty="0">
                <a:latin typeface="Calibri"/>
                <a:cs typeface="Calibri"/>
              </a:rPr>
              <a:t> </a:t>
            </a:r>
            <a:r>
              <a:rPr sz="4800" b="1" spc="135" dirty="0">
                <a:solidFill>
                  <a:srgbClr val="E04B00"/>
                </a:solidFill>
                <a:latin typeface="Calibri"/>
                <a:cs typeface="Calibri"/>
              </a:rPr>
              <a:t>modulus  </a:t>
            </a:r>
            <a:r>
              <a:rPr sz="4800" b="1" spc="25" dirty="0">
                <a:latin typeface="Calibri"/>
                <a:cs typeface="Calibri"/>
              </a:rPr>
              <a:t>are</a:t>
            </a:r>
            <a:r>
              <a:rPr sz="4800" b="1" spc="-145" dirty="0">
                <a:latin typeface="Calibri"/>
                <a:cs typeface="Calibri"/>
              </a:rPr>
              <a:t> </a:t>
            </a:r>
            <a:r>
              <a:rPr sz="4800" b="1" spc="80" dirty="0">
                <a:latin typeface="Calibri"/>
                <a:cs typeface="Calibri"/>
              </a:rPr>
              <a:t>consistent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8DD4F93-248E-4D98-98E1-D1DA58FD0868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218" y="2410753"/>
            <a:ext cx="10906760" cy="7620"/>
          </a:xfrm>
          <a:custGeom>
            <a:avLst/>
            <a:gdLst/>
            <a:ahLst/>
            <a:cxnLst/>
            <a:rect l="l" t="t" r="r" b="b"/>
            <a:pathLst>
              <a:path w="10906760" h="7619">
                <a:moveTo>
                  <a:pt x="0" y="0"/>
                </a:moveTo>
                <a:lnTo>
                  <a:pt x="10906477" y="7519"/>
                </a:lnTo>
              </a:path>
            </a:pathLst>
          </a:custGeom>
          <a:ln w="38100">
            <a:solidFill>
              <a:srgbClr val="228B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49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49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699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49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6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50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2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B18B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32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B243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4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14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96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7899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96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4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25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10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107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489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871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25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25300" y="23367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9000" y="2628900"/>
            <a:ext cx="8691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2965" algn="l"/>
                <a:tab pos="1675764" algn="l"/>
                <a:tab pos="2526665" algn="l"/>
                <a:tab pos="3352165" algn="l"/>
                <a:tab pos="4203065" algn="l"/>
                <a:tab pos="5041265" algn="l"/>
                <a:tab pos="5892165" algn="l"/>
                <a:tab pos="6743065" algn="l"/>
                <a:tab pos="7581265" algn="l"/>
                <a:tab pos="8521065" algn="l"/>
              </a:tabLst>
            </a:pP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10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9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8	</a:t>
            </a:r>
            <a:r>
              <a:rPr sz="2400" spc="235" dirty="0">
                <a:solidFill>
                  <a:srgbClr val="B24385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B24385"/>
                </a:solidFill>
                <a:latin typeface="Calibri"/>
                <a:cs typeface="Calibri"/>
              </a:rPr>
              <a:t>7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6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5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4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	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362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744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25300" y="26289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77900" y="558800"/>
            <a:ext cx="2997200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60"/>
              </a:lnSpc>
              <a:tabLst>
                <a:tab pos="926465" algn="l"/>
                <a:tab pos="2069464" algn="l"/>
                <a:tab pos="2755265" algn="l"/>
              </a:tabLst>
            </a:pPr>
            <a:r>
              <a:rPr sz="3600" b="0" dirty="0">
                <a:solidFill>
                  <a:srgbClr val="797979"/>
                </a:solidFill>
                <a:latin typeface="SimSun"/>
                <a:cs typeface="SimSun"/>
              </a:rPr>
              <a:t>&gt;&gt;&gt;	</a:t>
            </a:r>
            <a:r>
              <a:rPr sz="3600" b="0" dirty="0">
                <a:latin typeface="SimSun"/>
                <a:cs typeface="SimSun"/>
              </a:rPr>
              <a:t>(</a:t>
            </a:r>
            <a:r>
              <a:rPr sz="3600" b="0" dirty="0">
                <a:solidFill>
                  <a:srgbClr val="B24385"/>
                </a:solidFill>
                <a:latin typeface="SimSun"/>
                <a:cs typeface="SimSun"/>
              </a:rPr>
              <a:t>-7</a:t>
            </a:r>
            <a:r>
              <a:rPr sz="3600" b="0" dirty="0">
                <a:latin typeface="SimSun"/>
                <a:cs typeface="SimSun"/>
              </a:rPr>
              <a:t>)	</a:t>
            </a:r>
            <a:r>
              <a:rPr sz="3600" b="0" dirty="0">
                <a:solidFill>
                  <a:srgbClr val="797979"/>
                </a:solidFill>
                <a:latin typeface="SimSun"/>
                <a:cs typeface="SimSun"/>
              </a:rPr>
              <a:t>//	</a:t>
            </a:r>
            <a:r>
              <a:rPr sz="3600" b="0" dirty="0">
                <a:solidFill>
                  <a:srgbClr val="E04B00"/>
                </a:solidFill>
                <a:latin typeface="SimSun"/>
                <a:cs typeface="SimSun"/>
              </a:rPr>
              <a:t>3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3960"/>
              </a:lnSpc>
            </a:pPr>
            <a:r>
              <a:rPr sz="3600" b="0" dirty="0">
                <a:solidFill>
                  <a:srgbClr val="25B86E"/>
                </a:solidFill>
                <a:latin typeface="SimSun"/>
                <a:cs typeface="SimSun"/>
              </a:rPr>
              <a:t>-3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43000" y="7404100"/>
            <a:ext cx="10906760" cy="7620"/>
          </a:xfrm>
          <a:custGeom>
            <a:avLst/>
            <a:gdLst/>
            <a:ahLst/>
            <a:cxnLst/>
            <a:rect l="l" t="t" r="r" b="b"/>
            <a:pathLst>
              <a:path w="10906760" h="7620">
                <a:moveTo>
                  <a:pt x="0" y="0"/>
                </a:moveTo>
                <a:lnTo>
                  <a:pt x="10906478" y="7518"/>
                </a:lnTo>
              </a:path>
            </a:pathLst>
          </a:custGeom>
          <a:ln w="38099">
            <a:solidFill>
              <a:srgbClr val="228B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9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49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49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699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49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7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7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558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40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B18B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40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B243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322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322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704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8699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46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6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85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233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61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615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997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379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228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76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69850" y="0"/>
                </a:moveTo>
                <a:lnTo>
                  <a:pt x="43565" y="5114"/>
                </a:lnTo>
                <a:lnTo>
                  <a:pt x="20458" y="20458"/>
                </a:lnTo>
                <a:lnTo>
                  <a:pt x="5114" y="43565"/>
                </a:lnTo>
                <a:lnTo>
                  <a:pt x="0" y="69850"/>
                </a:lnTo>
                <a:lnTo>
                  <a:pt x="5114" y="96134"/>
                </a:lnTo>
                <a:lnTo>
                  <a:pt x="20458" y="119241"/>
                </a:lnTo>
                <a:lnTo>
                  <a:pt x="43565" y="134585"/>
                </a:lnTo>
                <a:lnTo>
                  <a:pt x="69850" y="139700"/>
                </a:lnTo>
                <a:lnTo>
                  <a:pt x="96134" y="134585"/>
                </a:lnTo>
                <a:lnTo>
                  <a:pt x="119241" y="119241"/>
                </a:lnTo>
                <a:lnTo>
                  <a:pt x="134585" y="96134"/>
                </a:lnTo>
                <a:lnTo>
                  <a:pt x="139700" y="69850"/>
                </a:lnTo>
                <a:lnTo>
                  <a:pt x="134585" y="43565"/>
                </a:lnTo>
                <a:lnTo>
                  <a:pt x="119241" y="20458"/>
                </a:lnTo>
                <a:lnTo>
                  <a:pt x="96134" y="5114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76100" y="7327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19241" y="20458"/>
                </a:moveTo>
                <a:lnTo>
                  <a:pt x="134585" y="43565"/>
                </a:lnTo>
                <a:lnTo>
                  <a:pt x="139700" y="69850"/>
                </a:lnTo>
                <a:lnTo>
                  <a:pt x="134585" y="96134"/>
                </a:lnTo>
                <a:lnTo>
                  <a:pt x="119241" y="119241"/>
                </a:lnTo>
                <a:lnTo>
                  <a:pt x="96134" y="134585"/>
                </a:lnTo>
                <a:lnTo>
                  <a:pt x="69850" y="139700"/>
                </a:lnTo>
                <a:lnTo>
                  <a:pt x="43565" y="134585"/>
                </a:lnTo>
                <a:lnTo>
                  <a:pt x="20458" y="119241"/>
                </a:lnTo>
                <a:lnTo>
                  <a:pt x="5114" y="96134"/>
                </a:lnTo>
                <a:lnTo>
                  <a:pt x="0" y="69850"/>
                </a:lnTo>
                <a:lnTo>
                  <a:pt x="5114" y="43565"/>
                </a:lnTo>
                <a:lnTo>
                  <a:pt x="20458" y="20458"/>
                </a:lnTo>
                <a:lnTo>
                  <a:pt x="43565" y="5114"/>
                </a:lnTo>
                <a:lnTo>
                  <a:pt x="69850" y="0"/>
                </a:lnTo>
                <a:lnTo>
                  <a:pt x="96134" y="5114"/>
                </a:lnTo>
                <a:lnTo>
                  <a:pt x="119241" y="20458"/>
                </a:lnTo>
              </a:path>
            </a:pathLst>
          </a:custGeom>
          <a:ln w="254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69000" y="7620000"/>
            <a:ext cx="36620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2965" algn="l"/>
                <a:tab pos="1713864" algn="l"/>
                <a:tab pos="2552065" algn="l"/>
                <a:tab pos="3491865" algn="l"/>
              </a:tabLst>
            </a:pP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4	</a:t>
            </a:r>
            <a:r>
              <a:rPr sz="2400" spc="235" dirty="0">
                <a:solidFill>
                  <a:srgbClr val="E04B00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	</a:t>
            </a:r>
            <a:r>
              <a:rPr sz="2400" spc="235" dirty="0">
                <a:solidFill>
                  <a:srgbClr val="228BBF"/>
                </a:solidFill>
                <a:latin typeface="Calibri"/>
                <a:cs typeface="Calibri"/>
              </a:rPr>
              <a:t>−</a:t>
            </a: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	</a:t>
            </a: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2870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1252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228BB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976100" y="76200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55800" y="1974896"/>
            <a:ext cx="2346960" cy="0"/>
          </a:xfrm>
          <a:custGeom>
            <a:avLst/>
            <a:gdLst/>
            <a:ahLst/>
            <a:cxnLst/>
            <a:rect l="l" t="t" r="r" b="b"/>
            <a:pathLst>
              <a:path w="2346960">
                <a:moveTo>
                  <a:pt x="2346565" y="0"/>
                </a:moveTo>
                <a:lnTo>
                  <a:pt x="232751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41405" y="189107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41909" y="83820"/>
                </a:lnTo>
                <a:lnTo>
                  <a:pt x="0" y="167638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E0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55800" y="18542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19600" y="1859769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70400" y="1974896"/>
            <a:ext cx="2346960" cy="0"/>
          </a:xfrm>
          <a:custGeom>
            <a:avLst/>
            <a:gdLst/>
            <a:ahLst/>
            <a:cxnLst/>
            <a:rect l="l" t="t" r="r" b="b"/>
            <a:pathLst>
              <a:path w="2346959">
                <a:moveTo>
                  <a:pt x="2346565" y="0"/>
                </a:moveTo>
                <a:lnTo>
                  <a:pt x="232751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56004" y="189107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38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E0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70400" y="18542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34200" y="1859769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85000" y="1974896"/>
            <a:ext cx="2346960" cy="0"/>
          </a:xfrm>
          <a:custGeom>
            <a:avLst/>
            <a:gdLst/>
            <a:ahLst/>
            <a:cxnLst/>
            <a:rect l="l" t="t" r="r" b="b"/>
            <a:pathLst>
              <a:path w="2346959">
                <a:moveTo>
                  <a:pt x="2346565" y="0"/>
                </a:moveTo>
                <a:lnTo>
                  <a:pt x="232751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70604" y="189107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41910" y="83820"/>
                </a:lnTo>
                <a:lnTo>
                  <a:pt x="0" y="167638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E0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5000" y="18542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448800" y="1859769"/>
            <a:ext cx="0" cy="223520"/>
          </a:xfrm>
          <a:custGeom>
            <a:avLst/>
            <a:gdLst/>
            <a:ahLst/>
            <a:cxnLst/>
            <a:rect l="l" t="t" r="r" b="b"/>
            <a:pathLst>
              <a:path h="223519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128000" y="15875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36900" y="1587500"/>
            <a:ext cx="18224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959540" y="3014308"/>
            <a:ext cx="1727385" cy="748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40353" y="7998511"/>
            <a:ext cx="852382" cy="401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39800" y="7620000"/>
            <a:ext cx="4609465" cy="189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2965" algn="l"/>
                <a:tab pos="1675764" algn="l"/>
                <a:tab pos="2526665" algn="l"/>
                <a:tab pos="3352165" algn="l"/>
                <a:tab pos="4203065" algn="l"/>
              </a:tabLst>
            </a:pPr>
            <a:r>
              <a:rPr sz="2400" spc="85" dirty="0">
                <a:solidFill>
                  <a:srgbClr val="228BBF"/>
                </a:solidFill>
                <a:latin typeface="Calibri"/>
                <a:cs typeface="Calibri"/>
              </a:rPr>
              <a:t>−10	</a:t>
            </a:r>
            <a:r>
              <a:rPr sz="2400" spc="125" dirty="0">
                <a:solidFill>
                  <a:srgbClr val="E04B00"/>
                </a:solidFill>
                <a:latin typeface="Calibri"/>
                <a:cs typeface="Calibri"/>
              </a:rPr>
              <a:t>−9	</a:t>
            </a:r>
            <a:r>
              <a:rPr sz="2400" spc="125" dirty="0">
                <a:solidFill>
                  <a:srgbClr val="228BBF"/>
                </a:solidFill>
                <a:latin typeface="Calibri"/>
                <a:cs typeface="Calibri"/>
              </a:rPr>
              <a:t>−8	</a:t>
            </a:r>
            <a:r>
              <a:rPr sz="2400" spc="125" dirty="0">
                <a:solidFill>
                  <a:srgbClr val="B24385"/>
                </a:solidFill>
                <a:latin typeface="Calibri"/>
                <a:cs typeface="Calibri"/>
              </a:rPr>
              <a:t>−7	</a:t>
            </a:r>
            <a:r>
              <a:rPr sz="2400" spc="125" dirty="0">
                <a:solidFill>
                  <a:srgbClr val="E04B00"/>
                </a:solidFill>
                <a:latin typeface="Calibri"/>
                <a:cs typeface="Calibri"/>
              </a:rPr>
              <a:t>−6	</a:t>
            </a:r>
            <a:r>
              <a:rPr sz="2400" spc="125" dirty="0">
                <a:solidFill>
                  <a:srgbClr val="228BBF"/>
                </a:solidFill>
                <a:latin typeface="Calibri"/>
                <a:cs typeface="Calibri"/>
              </a:rPr>
              <a:t>−5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1680210" algn="ctr">
              <a:lnSpc>
                <a:spcPts val="4210"/>
              </a:lnSpc>
            </a:pPr>
            <a:r>
              <a:rPr sz="3600" spc="440" dirty="0">
                <a:solidFill>
                  <a:srgbClr val="BF1316"/>
                </a:solidFill>
                <a:latin typeface="Gill Sans MT"/>
                <a:cs typeface="Gill Sans MT"/>
              </a:rPr>
              <a:t>  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270" dirty="0">
                <a:solidFill>
                  <a:srgbClr val="BF1316"/>
                </a:solidFill>
                <a:latin typeface="Gill Sans MT"/>
                <a:cs typeface="Gill Sans MT"/>
              </a:rPr>
              <a:t>      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390" dirty="0">
                <a:solidFill>
                  <a:srgbClr val="BF1316"/>
                </a:solidFill>
                <a:latin typeface="Gill Sans MT"/>
                <a:cs typeface="Gill Sans MT"/>
              </a:rPr>
              <a:t>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7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endParaRPr sz="3600">
              <a:latin typeface="Gill Sans MT"/>
              <a:cs typeface="Gill Sans MT"/>
            </a:endParaRPr>
          </a:p>
          <a:p>
            <a:pPr marL="1680210" algn="ctr">
              <a:lnSpc>
                <a:spcPts val="4210"/>
              </a:lnSpc>
            </a:pPr>
            <a:r>
              <a:rPr sz="3600" spc="434" dirty="0">
                <a:solidFill>
                  <a:srgbClr val="BF1316"/>
                </a:solidFill>
                <a:latin typeface="Gill Sans MT"/>
                <a:cs typeface="Gill Sans MT"/>
              </a:rPr>
              <a:t>     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420" dirty="0">
                <a:solidFill>
                  <a:srgbClr val="BF1316"/>
                </a:solidFill>
                <a:latin typeface="Gill Sans MT"/>
                <a:cs typeface="Gill Sans MT"/>
              </a:rPr>
              <a:t>    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521200" y="7092997"/>
            <a:ext cx="2346960" cy="0"/>
          </a:xfrm>
          <a:custGeom>
            <a:avLst/>
            <a:gdLst/>
            <a:ahLst/>
            <a:cxnLst/>
            <a:rect l="l" t="t" r="r" b="b"/>
            <a:pathLst>
              <a:path w="2346959">
                <a:moveTo>
                  <a:pt x="2346565" y="0"/>
                </a:moveTo>
                <a:lnTo>
                  <a:pt x="232751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06804" y="70091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1"/>
                </a:lnTo>
                <a:lnTo>
                  <a:pt x="0" y="167640"/>
                </a:lnTo>
                <a:lnTo>
                  <a:pt x="167640" y="83821"/>
                </a:lnTo>
                <a:lnTo>
                  <a:pt x="0" y="0"/>
                </a:lnTo>
                <a:close/>
              </a:path>
            </a:pathLst>
          </a:custGeom>
          <a:solidFill>
            <a:srgbClr val="E0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21200" y="69723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85000" y="6977868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35800" y="7092997"/>
            <a:ext cx="2346960" cy="0"/>
          </a:xfrm>
          <a:custGeom>
            <a:avLst/>
            <a:gdLst/>
            <a:ahLst/>
            <a:cxnLst/>
            <a:rect l="l" t="t" r="r" b="b"/>
            <a:pathLst>
              <a:path w="2346959">
                <a:moveTo>
                  <a:pt x="2346565" y="0"/>
                </a:moveTo>
                <a:lnTo>
                  <a:pt x="232751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21404" y="70091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0" y="0"/>
                </a:moveTo>
                <a:lnTo>
                  <a:pt x="41910" y="83821"/>
                </a:lnTo>
                <a:lnTo>
                  <a:pt x="0" y="167640"/>
                </a:lnTo>
                <a:lnTo>
                  <a:pt x="167640" y="83821"/>
                </a:lnTo>
                <a:lnTo>
                  <a:pt x="0" y="0"/>
                </a:lnTo>
                <a:close/>
              </a:path>
            </a:pathLst>
          </a:custGeom>
          <a:solidFill>
            <a:srgbClr val="E0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35800" y="69723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99600" y="6977868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031"/>
                </a:lnTo>
              </a:path>
            </a:pathLst>
          </a:custGeom>
          <a:ln w="38100">
            <a:solidFill>
              <a:srgbClr val="E04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178800" y="67056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715000" y="6705600"/>
            <a:ext cx="1822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90600" y="3695700"/>
            <a:ext cx="6654800" cy="2641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75940" algn="ctr">
              <a:lnSpc>
                <a:spcPts val="4210"/>
              </a:lnSpc>
            </a:pPr>
            <a:r>
              <a:rPr sz="3600" spc="330" dirty="0">
                <a:solidFill>
                  <a:srgbClr val="BF1316"/>
                </a:solidFill>
                <a:latin typeface="Gill Sans MT"/>
                <a:cs typeface="Gill Sans MT"/>
              </a:rPr>
              <a:t>     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270" dirty="0">
                <a:solidFill>
                  <a:srgbClr val="BF1316"/>
                </a:solidFill>
                <a:latin typeface="Gill Sans MT"/>
                <a:cs typeface="Gill Sans MT"/>
              </a:rPr>
              <a:t>      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390" dirty="0">
                <a:solidFill>
                  <a:srgbClr val="BF1316"/>
                </a:solidFill>
                <a:latin typeface="Gill Sans MT"/>
                <a:cs typeface="Gill Sans MT"/>
              </a:rPr>
              <a:t>  </a:t>
            </a:r>
            <a:r>
              <a:rPr sz="3600" spc="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r>
              <a:rPr sz="3600" spc="75" dirty="0">
                <a:solidFill>
                  <a:srgbClr val="BF1316"/>
                </a:solidFill>
                <a:latin typeface="Gill Sans MT"/>
                <a:cs typeface="Gill Sans MT"/>
              </a:rPr>
              <a:t> </a:t>
            </a:r>
            <a:endParaRPr sz="36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2700" marR="5080">
              <a:lnSpc>
                <a:spcPts val="3600"/>
              </a:lnSpc>
              <a:tabLst>
                <a:tab pos="926465" algn="l"/>
                <a:tab pos="3669665" algn="l"/>
                <a:tab pos="4355465" algn="l"/>
              </a:tabLst>
            </a:pPr>
            <a:r>
              <a:rPr sz="3600" dirty="0">
                <a:solidFill>
                  <a:srgbClr val="797979"/>
                </a:solidFill>
                <a:latin typeface="SimSun"/>
                <a:cs typeface="SimSun"/>
              </a:rPr>
              <a:t>&gt;&gt;&gt;	</a:t>
            </a:r>
            <a:r>
              <a:rPr sz="3600" dirty="0">
                <a:latin typeface="SimSun"/>
                <a:cs typeface="SimSun"/>
              </a:rPr>
              <a:t>Decimal(</a:t>
            </a:r>
            <a:r>
              <a:rPr sz="3600" dirty="0">
                <a:solidFill>
                  <a:srgbClr val="B24385"/>
                </a:solidFill>
                <a:latin typeface="SimSun"/>
                <a:cs typeface="SimSun"/>
              </a:rPr>
              <a:t>-7</a:t>
            </a:r>
            <a:r>
              <a:rPr sz="3600" dirty="0">
                <a:latin typeface="SimSun"/>
                <a:cs typeface="SimSun"/>
              </a:rPr>
              <a:t>)	</a:t>
            </a:r>
            <a:r>
              <a:rPr sz="3600" dirty="0">
                <a:solidFill>
                  <a:srgbClr val="797979"/>
                </a:solidFill>
                <a:latin typeface="SimSun"/>
                <a:cs typeface="SimSun"/>
              </a:rPr>
              <a:t>//	</a:t>
            </a:r>
            <a:r>
              <a:rPr sz="3600" dirty="0">
                <a:latin typeface="SimSun"/>
                <a:cs typeface="SimSun"/>
              </a:rPr>
              <a:t>Decimal(</a:t>
            </a:r>
            <a:r>
              <a:rPr sz="3600" dirty="0">
                <a:solidFill>
                  <a:srgbClr val="E04B00"/>
                </a:solidFill>
                <a:latin typeface="SimSun"/>
                <a:cs typeface="SimSun"/>
              </a:rPr>
              <a:t>3</a:t>
            </a:r>
            <a:r>
              <a:rPr sz="3600" dirty="0">
                <a:latin typeface="SimSun"/>
                <a:cs typeface="SimSun"/>
              </a:rPr>
              <a:t>)  Decimal('</a:t>
            </a:r>
            <a:r>
              <a:rPr sz="3600" dirty="0">
                <a:solidFill>
                  <a:srgbClr val="25B86E"/>
                </a:solidFill>
                <a:latin typeface="SimSun"/>
                <a:cs typeface="SimSun"/>
              </a:rPr>
              <a:t>-2</a:t>
            </a:r>
            <a:r>
              <a:rPr sz="3600" dirty="0">
                <a:latin typeface="SimSun"/>
                <a:cs typeface="SimSun"/>
              </a:rPr>
              <a:t>')</a:t>
            </a:r>
          </a:p>
          <a:p>
            <a:pPr marR="424815" algn="r">
              <a:lnSpc>
                <a:spcPts val="3800"/>
              </a:lnSpc>
            </a:pPr>
            <a:r>
              <a:rPr sz="3600" spc="350" dirty="0">
                <a:solidFill>
                  <a:srgbClr val="25B86E"/>
                </a:solidFill>
                <a:latin typeface="Calibri"/>
                <a:cs typeface="Calibri"/>
              </a:rPr>
              <a:t>−</a:t>
            </a:r>
            <a:r>
              <a:rPr sz="3600" spc="20" dirty="0">
                <a:solidFill>
                  <a:srgbClr val="25B86E"/>
                </a:solidFill>
                <a:latin typeface="Calibri"/>
                <a:cs typeface="Calibri"/>
              </a:rPr>
              <a:t>2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486400" y="990600"/>
            <a:ext cx="532765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600" spc="350" dirty="0">
                <a:solidFill>
                  <a:srgbClr val="25B86E"/>
                </a:solidFill>
                <a:latin typeface="Calibri"/>
                <a:cs typeface="Calibri"/>
              </a:rPr>
              <a:t>−</a:t>
            </a:r>
            <a:r>
              <a:rPr sz="3600" spc="20" dirty="0">
                <a:solidFill>
                  <a:srgbClr val="25B86E"/>
                </a:solidFill>
                <a:latin typeface="Calibri"/>
                <a:cs typeface="Calibri"/>
              </a:rPr>
              <a:t>3</a:t>
            </a:r>
            <a:endParaRPr sz="36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380"/>
              </a:spcBef>
            </a:pPr>
            <a:r>
              <a:rPr sz="2400" spc="10" dirty="0">
                <a:solidFill>
                  <a:srgbClr val="E04B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823200" y="3581400"/>
            <a:ext cx="5181600" cy="335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76221" y="3694769"/>
            <a:ext cx="4940098" cy="2978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86795" y="3643783"/>
            <a:ext cx="1942604" cy="838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 rot="21060000">
            <a:off x="8964035" y="4457724"/>
            <a:ext cx="25797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spc="-120" dirty="0">
                <a:latin typeface="Calibri"/>
                <a:cs typeface="Calibri"/>
              </a:rPr>
              <a:t>The </a:t>
            </a:r>
            <a:r>
              <a:rPr sz="3000" b="1" spc="-80" dirty="0">
                <a:solidFill>
                  <a:srgbClr val="BF1316"/>
                </a:solidFill>
                <a:latin typeface="Calibri"/>
                <a:cs typeface="Calibri"/>
              </a:rPr>
              <a:t>floor</a:t>
            </a:r>
            <a:r>
              <a:rPr sz="3000" b="1" spc="-185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3000" b="1" spc="-65" dirty="0">
                <a:solidFill>
                  <a:srgbClr val="BF1316"/>
                </a:solidFill>
                <a:latin typeface="Calibri"/>
                <a:cs typeface="Calibri"/>
              </a:rPr>
              <a:t>division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 rot="21060000">
            <a:off x="9001982" y="5077813"/>
            <a:ext cx="1399076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3000" spc="-25" dirty="0">
                <a:latin typeface="Calibri"/>
                <a:cs typeface="Calibri"/>
              </a:rPr>
              <a:t>operator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 rot="21060000">
            <a:off x="10536990" y="4849534"/>
            <a:ext cx="114715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000" dirty="0">
                <a:latin typeface="SimSun"/>
                <a:cs typeface="SimSun"/>
              </a:rPr>
              <a:t>// </a:t>
            </a:r>
            <a:r>
              <a:rPr sz="3000" spc="70" dirty="0">
                <a:latin typeface="Calibri"/>
                <a:cs typeface="Calibri"/>
              </a:rPr>
              <a:t>is</a:t>
            </a:r>
            <a:r>
              <a:rPr sz="3000" spc="-229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 rot="21060000">
            <a:off x="8654463" y="5590656"/>
            <a:ext cx="2081766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b="1" spc="-75" dirty="0">
                <a:solidFill>
                  <a:srgbClr val="BF1316"/>
                </a:solidFill>
                <a:latin typeface="Calibri"/>
                <a:cs typeface="Calibri"/>
              </a:rPr>
              <a:t>misnomer</a:t>
            </a:r>
            <a:r>
              <a:rPr sz="3000" b="1" spc="-200" dirty="0">
                <a:solidFill>
                  <a:srgbClr val="BF1316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 rot="21060000">
            <a:off x="10808525" y="5286013"/>
            <a:ext cx="138808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dirty="0">
                <a:latin typeface="SimSun"/>
                <a:cs typeface="SimSun"/>
              </a:rPr>
              <a:t>Decimal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92" name="Date Placeholder 9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1C4FF2B-6509-4EDA-80AB-895ADA32F2EC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8178800"/>
            <a:ext cx="28575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9895" y="8480963"/>
            <a:ext cx="2543130" cy="1061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8241" y="8241547"/>
            <a:ext cx="1927380" cy="744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360000">
            <a:off x="3629535" y="8847126"/>
            <a:ext cx="195455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5"/>
              </a:lnSpc>
            </a:pPr>
            <a:r>
              <a:rPr sz="3000" spc="-80" dirty="0">
                <a:latin typeface="Calibri"/>
                <a:cs typeface="Calibri"/>
              </a:rPr>
              <a:t>denominator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900" y="4572000"/>
            <a:ext cx="2895600" cy="172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921" y="4849596"/>
            <a:ext cx="2577322" cy="1183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052" y="4627596"/>
            <a:ext cx="1942604" cy="838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060000">
            <a:off x="870335" y="5299049"/>
            <a:ext cx="165419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000" spc="-60" dirty="0">
                <a:latin typeface="Calibri"/>
                <a:cs typeface="Calibri"/>
              </a:rPr>
              <a:t>numerator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2900"/>
            <a:ext cx="5003800" cy="168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05761" y="1846700"/>
            <a:ext cx="749617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105" dirty="0">
                <a:latin typeface="Calibri"/>
                <a:cs typeface="Calibri"/>
              </a:rPr>
              <a:t>The </a:t>
            </a:r>
            <a:r>
              <a:rPr sz="4800" b="1" spc="95" dirty="0">
                <a:latin typeface="Calibri"/>
                <a:cs typeface="Calibri"/>
              </a:rPr>
              <a:t>standard </a:t>
            </a:r>
            <a:r>
              <a:rPr sz="4800" b="1" spc="85" dirty="0">
                <a:latin typeface="Calibri"/>
                <a:cs typeface="Calibri"/>
              </a:rPr>
              <a:t>library</a:t>
            </a:r>
            <a:r>
              <a:rPr sz="4800" b="1" spc="-509" dirty="0">
                <a:latin typeface="Calibri"/>
                <a:cs typeface="Calibri"/>
              </a:rPr>
              <a:t> </a:t>
            </a:r>
            <a:r>
              <a:rPr sz="4800" b="1" spc="125" dirty="0">
                <a:solidFill>
                  <a:srgbClr val="E04B00"/>
                </a:solidFill>
                <a:latin typeface="Calibri"/>
                <a:cs typeface="Calibri"/>
              </a:rPr>
              <a:t>module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7300" y="2844800"/>
            <a:ext cx="5753100" cy="149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60800" y="2730500"/>
            <a:ext cx="5511800" cy="146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0" dirty="0">
                <a:latin typeface="SimSun"/>
                <a:cs typeface="SimSun"/>
              </a:rPr>
              <a:t>fractions</a:t>
            </a:r>
            <a:endParaRPr sz="96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14800" y="5321300"/>
            <a:ext cx="5143500" cy="149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275" algn="ctr">
              <a:lnSpc>
                <a:spcPts val="5580"/>
              </a:lnSpc>
            </a:pPr>
            <a:r>
              <a:rPr spc="135" dirty="0"/>
              <a:t>containing </a:t>
            </a:r>
            <a:r>
              <a:rPr spc="80" dirty="0"/>
              <a:t>the</a:t>
            </a:r>
            <a:r>
              <a:rPr spc="-370" dirty="0"/>
              <a:t> </a:t>
            </a:r>
            <a:r>
              <a:rPr spc="85" dirty="0">
                <a:solidFill>
                  <a:srgbClr val="E04B00"/>
                </a:solidFill>
              </a:rPr>
              <a:t>class</a:t>
            </a:r>
          </a:p>
          <a:p>
            <a:pPr marL="295275" marR="33020" algn="ctr">
              <a:lnSpc>
                <a:spcPts val="11340"/>
              </a:lnSpc>
            </a:pPr>
            <a:r>
              <a:rPr sz="9600" b="0" dirty="0">
                <a:latin typeface="SimSun"/>
                <a:cs typeface="SimSun"/>
              </a:rPr>
              <a:t>Fraction</a:t>
            </a:r>
            <a:endParaRPr sz="9600">
              <a:latin typeface="SimSun"/>
              <a:cs typeface="SimSun"/>
            </a:endParaRPr>
          </a:p>
          <a:p>
            <a:pPr marL="295275" marR="8255" algn="ctr">
              <a:lnSpc>
                <a:spcPct val="100000"/>
              </a:lnSpc>
              <a:spcBef>
                <a:spcPts val="3879"/>
              </a:spcBef>
            </a:pPr>
            <a:r>
              <a:rPr sz="3600" b="0" spc="-35" dirty="0">
                <a:latin typeface="Calibri"/>
                <a:cs typeface="Calibri"/>
              </a:rPr>
              <a:t>for </a:t>
            </a:r>
            <a:r>
              <a:rPr sz="3600" b="0" spc="10" dirty="0">
                <a:solidFill>
                  <a:srgbClr val="E04B00"/>
                </a:solidFill>
                <a:latin typeface="Calibri"/>
                <a:cs typeface="Calibri"/>
              </a:rPr>
              <a:t>rational</a:t>
            </a:r>
            <a:r>
              <a:rPr sz="3600" b="0" spc="-114" dirty="0">
                <a:solidFill>
                  <a:srgbClr val="E04B00"/>
                </a:solidFill>
                <a:latin typeface="Calibri"/>
                <a:cs typeface="Calibri"/>
              </a:rPr>
              <a:t> </a:t>
            </a:r>
            <a:r>
              <a:rPr sz="3600" b="0" spc="60" dirty="0">
                <a:latin typeface="Calibri"/>
                <a:cs typeface="Calibri"/>
              </a:rPr>
              <a:t>numbers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" y="5943600"/>
            <a:ext cx="3873500" cy="3746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8400" y="6324600"/>
            <a:ext cx="1490980" cy="222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400" spc="1125" dirty="0">
                <a:latin typeface="Calibri"/>
                <a:cs typeface="Calibri"/>
              </a:rPr>
              <a:t>⅔</a:t>
            </a:r>
            <a:endParaRPr sz="14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9600" y="5943600"/>
            <a:ext cx="3505200" cy="3746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29900" y="6324600"/>
            <a:ext cx="1490980" cy="222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400" spc="1095" dirty="0">
                <a:latin typeface="Calibri"/>
                <a:cs typeface="Calibri"/>
              </a:rPr>
              <a:t>⅘</a:t>
            </a:r>
            <a:endParaRPr sz="14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39589" y="8241514"/>
            <a:ext cx="1038054" cy="7317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4557" y="5821043"/>
            <a:ext cx="408453" cy="8486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0600" y="3098800"/>
            <a:ext cx="2946400" cy="2413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38939" y="3402218"/>
            <a:ext cx="2633929" cy="18488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08933" y="3160018"/>
            <a:ext cx="1924387" cy="7292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 rot="21300000">
            <a:off x="10210646" y="3763732"/>
            <a:ext cx="195891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spc="-80" dirty="0">
                <a:latin typeface="Calibri"/>
                <a:cs typeface="Calibri"/>
              </a:rPr>
              <a:t>denominator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 rot="21300000">
            <a:off x="10451605" y="4217972"/>
            <a:ext cx="15622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b="1" spc="-5" dirty="0">
                <a:latin typeface="Calibri"/>
                <a:cs typeface="Calibri"/>
              </a:rPr>
              <a:t>cannot</a:t>
            </a:r>
            <a:r>
              <a:rPr sz="3000" b="1" spc="-250" dirty="0">
                <a:latin typeface="Calibri"/>
                <a:cs typeface="Calibri"/>
              </a:rPr>
              <a:t> </a:t>
            </a:r>
            <a:r>
              <a:rPr sz="4500" spc="-254" baseline="1851" dirty="0">
                <a:latin typeface="Calibri"/>
                <a:cs typeface="Calibri"/>
              </a:rPr>
              <a:t>be</a:t>
            </a:r>
            <a:endParaRPr sz="4500" baseline="1851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 rot="21300000">
            <a:off x="10886359" y="4670185"/>
            <a:ext cx="7884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3000" b="1" dirty="0">
                <a:solidFill>
                  <a:srgbClr val="BF1316"/>
                </a:solidFill>
                <a:latin typeface="Calibri"/>
                <a:cs typeface="Calibri"/>
              </a:rPr>
              <a:t>zero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endParaRPr spc="5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BA2F3FC-B8D3-425E-A662-69F4D86479E3}" type="datetime1">
              <a:rPr lang="en-US" smtClean="0"/>
              <a:t>1/15/2018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Custom</PresentationFormat>
  <Paragraphs>214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SimSun</vt:lpstr>
      <vt:lpstr>Arial</vt:lpstr>
      <vt:lpstr>Arial Narrow</vt:lpstr>
      <vt:lpstr>Calibri</vt:lpstr>
      <vt:lpstr>Courier New</vt:lpstr>
      <vt:lpstr>Gill Sans MT</vt:lpstr>
      <vt:lpstr>Times New Roman</vt:lpstr>
      <vt:lpstr>Verdana</vt:lpstr>
      <vt:lpstr>Office Theme</vt:lpstr>
      <vt:lpstr>PowerPoint Presentation</vt:lpstr>
      <vt:lpstr>float</vt:lpstr>
      <vt:lpstr>PowerPoint Presentation</vt:lpstr>
      <vt:lpstr>The standard library module decimal</vt:lpstr>
      <vt:lpstr>Decimal(0.8) - Decimal(0.7)</vt:lpstr>
      <vt:lpstr>&gt;&gt;&gt; (-7) % 3 2</vt:lpstr>
      <vt:lpstr>This important  identity is preserved</vt:lpstr>
      <vt:lpstr>&gt;&gt;&gt; (-7) // 3 -3</vt:lpstr>
      <vt:lpstr>fractions</vt:lpstr>
      <vt:lpstr>The built-in type complex</vt:lpstr>
      <vt:lpstr>The built-in function abs()</vt:lpstr>
      <vt:lpstr>The built-in function round()</vt:lpstr>
      <vt:lpstr>Number base conversions</vt:lpstr>
      <vt:lpstr>The standard library module datetime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 and Scalar Types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Hariom . Singh</dc:creator>
  <cp:lastModifiedBy>Hariom . Singh</cp:lastModifiedBy>
  <cp:revision>7</cp:revision>
  <dcterms:created xsi:type="dcterms:W3CDTF">2018-01-15T15:49:28Z</dcterms:created>
  <dcterms:modified xsi:type="dcterms:W3CDTF">2018-01-15T17:47:11Z</dcterms:modified>
</cp:coreProperties>
</file>